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71" r:id="rId3"/>
    <p:sldId id="283" r:id="rId4"/>
    <p:sldId id="284" r:id="rId5"/>
    <p:sldId id="286" r:id="rId6"/>
    <p:sldId id="287" r:id="rId7"/>
    <p:sldId id="261" r:id="rId8"/>
    <p:sldId id="285" r:id="rId9"/>
    <p:sldId id="267" r:id="rId10"/>
    <p:sldId id="262" r:id="rId11"/>
    <p:sldId id="268" r:id="rId12"/>
    <p:sldId id="263" r:id="rId13"/>
    <p:sldId id="288" r:id="rId14"/>
    <p:sldId id="289" r:id="rId15"/>
    <p:sldId id="270"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5A9A0-8A73-D94A-B263-DDD0B83B07AD}" v="3057" dt="2023-11-29T06:23:33.080"/>
    <p1510:client id="{1A20FF8E-F900-4C4B-A646-480037BEA082}" v="1414" dt="2023-11-27T05:46:16.818"/>
    <p1510:client id="{29B23D44-4B4B-0205-CACB-D6F712576E45}" v="148" dt="2023-11-29T22:40:15.118"/>
    <p1510:client id="{372726E6-D8E5-3600-F8E6-3999FDF3E8AC}" v="275" dt="2023-11-27T01:50:16.065"/>
    <p1510:client id="{3733A833-12D5-0994-15E0-5323CC2B92B7}" v="24" dt="2023-11-29T00:36:00.107"/>
    <p1510:client id="{48CB2A6F-E1B0-18AA-83C2-08F38651A706}" v="423" dt="2023-11-22T22:10:46.222"/>
    <p1510:client id="{52B19B9B-83F9-41EF-ADBC-7561F20C307E}" v="106" dt="2023-11-20T20:32:21.035"/>
    <p1510:client id="{5CDE1F6F-D011-8456-238D-1FD7A3880407}" v="660" dt="2023-11-29T00:32:40.074"/>
    <p1510:client id="{67A80EC0-93D5-C1A1-B007-5BB276A9C479}" v="88" dt="2023-11-28T20:49:24.113"/>
    <p1510:client id="{6B7B6E1D-0A25-4B4A-6E2D-25BCC3EE4B85}" v="2" dt="2023-11-29T20:19:34.301"/>
    <p1510:client id="{81D0FA51-DCCD-D70B-2E63-64A9B395479B}" v="437" dt="2023-11-27T19:35:02.229"/>
    <p1510:client id="{82D6B95B-32E8-9A05-9A9F-EFE779B211CA}" v="28" dt="2023-11-27T05:50:17.563"/>
    <p1510:client id="{9FAC2DA8-A681-4181-CDAC-DC2A4C14906C}" v="187" dt="2023-11-28T19:12:46.044"/>
    <p1510:client id="{B428B395-85B3-42C2-ACF5-567930F910E5}" v="164" dt="2023-11-28T17:15:20.938"/>
    <p1510:client id="{BA00F88A-2AAE-8177-B481-43DF2481F89C}" v="15" dt="2023-11-20T20:38:37.066"/>
    <p1510:client id="{BA8A6618-F80E-0606-0597-FBA0110625EC}" v="189" dt="2023-11-26T17:08:25.350"/>
    <p1510:client id="{D5FB2E12-7CC4-46DB-85D2-482332DB6AD6}" v="23" dt="2023-11-29T23:06:08.402"/>
    <p1510:client id="{D9056775-1DCD-D27A-C4FB-5E30CE58AD0D}" v="1" dt="2023-11-29T23:11:19.815"/>
    <p1510:client id="{F8D8B173-119E-F105-68C3-202F8173FA0C}" v="30" dt="2023-11-28T23:23:51.7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6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CF6BE6-4305-4A47-98D0-8CCC21E44BC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C07B4D8-618A-48E0-B503-06915B00B157}">
      <dgm:prSet phldrT="[Text]" phldr="0"/>
      <dgm:spPr/>
      <dgm:t>
        <a:bodyPr/>
        <a:lstStyle/>
        <a:p>
          <a:pPr rtl="0"/>
          <a:r>
            <a:rPr lang="en-US">
              <a:latin typeface="Calibri Light" panose="020F0302020204030204"/>
            </a:rPr>
            <a:t>Minimum Wage</a:t>
          </a:r>
          <a:endParaRPr lang="en-US"/>
        </a:p>
      </dgm:t>
    </dgm:pt>
    <dgm:pt modelId="{7F984D1A-7536-4197-87EE-F964F1A19E91}" type="parTrans" cxnId="{1B2C386A-A5FE-4044-A01E-21EFB876E3A6}">
      <dgm:prSet/>
      <dgm:spPr/>
      <dgm:t>
        <a:bodyPr/>
        <a:lstStyle/>
        <a:p>
          <a:endParaRPr lang="en-US"/>
        </a:p>
      </dgm:t>
    </dgm:pt>
    <dgm:pt modelId="{EBEC6EE7-C9D1-4A40-9B6A-28E6E82BCDCC}" type="sibTrans" cxnId="{1B2C386A-A5FE-4044-A01E-21EFB876E3A6}">
      <dgm:prSet/>
      <dgm:spPr/>
      <dgm:t>
        <a:bodyPr/>
        <a:lstStyle/>
        <a:p>
          <a:endParaRPr lang="en-US"/>
        </a:p>
      </dgm:t>
    </dgm:pt>
    <dgm:pt modelId="{5594F6A7-C7D6-48A1-81F4-4FACE9F90F77}">
      <dgm:prSet phldrT="[Text]" phldr="0"/>
      <dgm:spPr/>
      <dgm:t>
        <a:bodyPr/>
        <a:lstStyle/>
        <a:p>
          <a:pPr rtl="0"/>
          <a:r>
            <a:rPr lang="en-US">
              <a:latin typeface="Calibri Light" panose="020F0302020204030204"/>
            </a:rPr>
            <a:t>Median Gross Rent</a:t>
          </a:r>
          <a:br>
            <a:rPr lang="en-US">
              <a:latin typeface="Calibri Light" panose="020F0302020204030204"/>
            </a:rPr>
          </a:br>
          <a:r>
            <a:rPr lang="en-US">
              <a:latin typeface="Calibri Light" panose="020F0302020204030204"/>
            </a:rPr>
            <a:t>Studio Apt</a:t>
          </a:r>
          <a:endParaRPr lang="en-US"/>
        </a:p>
      </dgm:t>
    </dgm:pt>
    <dgm:pt modelId="{7119119A-6A86-4E0E-B4C1-6FAA7FB6F57C}" type="parTrans" cxnId="{9D5F8802-B12C-4BD0-8C54-62B1B8D8221E}">
      <dgm:prSet/>
      <dgm:spPr/>
      <dgm:t>
        <a:bodyPr/>
        <a:lstStyle/>
        <a:p>
          <a:endParaRPr lang="en-US"/>
        </a:p>
      </dgm:t>
    </dgm:pt>
    <dgm:pt modelId="{8C955234-CEE8-452E-B017-18AB29D67A37}" type="sibTrans" cxnId="{9D5F8802-B12C-4BD0-8C54-62B1B8D8221E}">
      <dgm:prSet/>
      <dgm:spPr/>
      <dgm:t>
        <a:bodyPr/>
        <a:lstStyle/>
        <a:p>
          <a:endParaRPr lang="en-US"/>
        </a:p>
      </dgm:t>
    </dgm:pt>
    <dgm:pt modelId="{C63FB725-BE38-41F5-A7EC-95507AE9F4A3}">
      <dgm:prSet phldrT="[Text]" phldr="0"/>
      <dgm:spPr/>
      <dgm:t>
        <a:bodyPr/>
        <a:lstStyle/>
        <a:p>
          <a:pPr rtl="0"/>
          <a:r>
            <a:rPr lang="en-US">
              <a:latin typeface="Calibri Light" panose="020F0302020204030204"/>
            </a:rPr>
            <a:t>Fair Market Rent </a:t>
          </a:r>
          <a:br>
            <a:rPr lang="en-US">
              <a:latin typeface="Calibri Light" panose="020F0302020204030204"/>
            </a:rPr>
          </a:br>
          <a:r>
            <a:rPr lang="en-US">
              <a:latin typeface="Calibri Light" panose="020F0302020204030204"/>
            </a:rPr>
            <a:t>Studio Apt</a:t>
          </a:r>
          <a:endParaRPr lang="en-US"/>
        </a:p>
      </dgm:t>
    </dgm:pt>
    <dgm:pt modelId="{CC3C9A7B-925B-4582-B7C0-803B2900F085}" type="parTrans" cxnId="{68C194FC-A48B-41F7-929C-C31C2F769FC8}">
      <dgm:prSet/>
      <dgm:spPr/>
      <dgm:t>
        <a:bodyPr/>
        <a:lstStyle/>
        <a:p>
          <a:endParaRPr lang="en-US"/>
        </a:p>
      </dgm:t>
    </dgm:pt>
    <dgm:pt modelId="{E7313FD1-8A4C-47C6-A1DA-F0E4A3ED8FFA}" type="sibTrans" cxnId="{68C194FC-A48B-41F7-929C-C31C2F769FC8}">
      <dgm:prSet/>
      <dgm:spPr/>
      <dgm:t>
        <a:bodyPr/>
        <a:lstStyle/>
        <a:p>
          <a:endParaRPr lang="en-US"/>
        </a:p>
      </dgm:t>
    </dgm:pt>
    <dgm:pt modelId="{1B6086DE-E4CF-4DD1-8FCE-A655FD133BEE}" type="pres">
      <dgm:prSet presAssocID="{6DCF6BE6-4305-4A47-98D0-8CCC21E44BC9}" presName="linear" presStyleCnt="0">
        <dgm:presLayoutVars>
          <dgm:dir/>
          <dgm:animLvl val="lvl"/>
          <dgm:resizeHandles val="exact"/>
        </dgm:presLayoutVars>
      </dgm:prSet>
      <dgm:spPr/>
    </dgm:pt>
    <dgm:pt modelId="{EC69F28D-A222-4AD7-9034-3A011E340DD4}" type="pres">
      <dgm:prSet presAssocID="{CC07B4D8-618A-48E0-B503-06915B00B157}" presName="parentLin" presStyleCnt="0"/>
      <dgm:spPr/>
    </dgm:pt>
    <dgm:pt modelId="{7DDB0ABA-F9FB-4F6B-9547-00CE67888276}" type="pres">
      <dgm:prSet presAssocID="{CC07B4D8-618A-48E0-B503-06915B00B157}" presName="parentLeftMargin" presStyleLbl="node1" presStyleIdx="0" presStyleCnt="3"/>
      <dgm:spPr/>
    </dgm:pt>
    <dgm:pt modelId="{92EB4DD2-05EC-419C-ADEC-E06D811239EA}" type="pres">
      <dgm:prSet presAssocID="{CC07B4D8-618A-48E0-B503-06915B00B157}" presName="parentText" presStyleLbl="node1" presStyleIdx="0" presStyleCnt="3">
        <dgm:presLayoutVars>
          <dgm:chMax val="0"/>
          <dgm:bulletEnabled val="1"/>
        </dgm:presLayoutVars>
      </dgm:prSet>
      <dgm:spPr/>
    </dgm:pt>
    <dgm:pt modelId="{C1406C41-B5D8-4198-A890-E8BABF759048}" type="pres">
      <dgm:prSet presAssocID="{CC07B4D8-618A-48E0-B503-06915B00B157}" presName="negativeSpace" presStyleCnt="0"/>
      <dgm:spPr/>
    </dgm:pt>
    <dgm:pt modelId="{3E385332-CFE2-46EA-9507-73A3896F5F74}" type="pres">
      <dgm:prSet presAssocID="{CC07B4D8-618A-48E0-B503-06915B00B157}" presName="childText" presStyleLbl="conFgAcc1" presStyleIdx="0" presStyleCnt="3">
        <dgm:presLayoutVars>
          <dgm:bulletEnabled val="1"/>
        </dgm:presLayoutVars>
      </dgm:prSet>
      <dgm:spPr/>
    </dgm:pt>
    <dgm:pt modelId="{1D28E1C7-C448-420B-8D36-9FB5046FB522}" type="pres">
      <dgm:prSet presAssocID="{EBEC6EE7-C9D1-4A40-9B6A-28E6E82BCDCC}" presName="spaceBetweenRectangles" presStyleCnt="0"/>
      <dgm:spPr/>
    </dgm:pt>
    <dgm:pt modelId="{27084595-6BC3-4D89-A66A-80ECA29696A0}" type="pres">
      <dgm:prSet presAssocID="{5594F6A7-C7D6-48A1-81F4-4FACE9F90F77}" presName="parentLin" presStyleCnt="0"/>
      <dgm:spPr/>
    </dgm:pt>
    <dgm:pt modelId="{C98D3DB2-1F00-4CE7-A70E-A6558E027574}" type="pres">
      <dgm:prSet presAssocID="{5594F6A7-C7D6-48A1-81F4-4FACE9F90F77}" presName="parentLeftMargin" presStyleLbl="node1" presStyleIdx="0" presStyleCnt="3"/>
      <dgm:spPr/>
    </dgm:pt>
    <dgm:pt modelId="{399E46CB-E581-46AF-8C26-970C5E6D8EBE}" type="pres">
      <dgm:prSet presAssocID="{5594F6A7-C7D6-48A1-81F4-4FACE9F90F77}" presName="parentText" presStyleLbl="node1" presStyleIdx="1" presStyleCnt="3">
        <dgm:presLayoutVars>
          <dgm:chMax val="0"/>
          <dgm:bulletEnabled val="1"/>
        </dgm:presLayoutVars>
      </dgm:prSet>
      <dgm:spPr/>
    </dgm:pt>
    <dgm:pt modelId="{A228F45A-FF79-48EE-8600-81D0C5B8C1A6}" type="pres">
      <dgm:prSet presAssocID="{5594F6A7-C7D6-48A1-81F4-4FACE9F90F77}" presName="negativeSpace" presStyleCnt="0"/>
      <dgm:spPr/>
    </dgm:pt>
    <dgm:pt modelId="{5CC02650-AFDF-42BA-8C24-E4D592370E13}" type="pres">
      <dgm:prSet presAssocID="{5594F6A7-C7D6-48A1-81F4-4FACE9F90F77}" presName="childText" presStyleLbl="conFgAcc1" presStyleIdx="1" presStyleCnt="3">
        <dgm:presLayoutVars>
          <dgm:bulletEnabled val="1"/>
        </dgm:presLayoutVars>
      </dgm:prSet>
      <dgm:spPr/>
    </dgm:pt>
    <dgm:pt modelId="{52D1955B-CA9E-48DE-8307-CE534B3852F8}" type="pres">
      <dgm:prSet presAssocID="{8C955234-CEE8-452E-B017-18AB29D67A37}" presName="spaceBetweenRectangles" presStyleCnt="0"/>
      <dgm:spPr/>
    </dgm:pt>
    <dgm:pt modelId="{D6A4A57B-42A2-4170-80A8-3807BF735675}" type="pres">
      <dgm:prSet presAssocID="{C63FB725-BE38-41F5-A7EC-95507AE9F4A3}" presName="parentLin" presStyleCnt="0"/>
      <dgm:spPr/>
    </dgm:pt>
    <dgm:pt modelId="{B60CC479-7AE2-4138-9807-C0D6F9B547E3}" type="pres">
      <dgm:prSet presAssocID="{C63FB725-BE38-41F5-A7EC-95507AE9F4A3}" presName="parentLeftMargin" presStyleLbl="node1" presStyleIdx="1" presStyleCnt="3"/>
      <dgm:spPr/>
    </dgm:pt>
    <dgm:pt modelId="{0D3F7C12-0223-4A74-8236-E2263C02028C}" type="pres">
      <dgm:prSet presAssocID="{C63FB725-BE38-41F5-A7EC-95507AE9F4A3}" presName="parentText" presStyleLbl="node1" presStyleIdx="2" presStyleCnt="3">
        <dgm:presLayoutVars>
          <dgm:chMax val="0"/>
          <dgm:bulletEnabled val="1"/>
        </dgm:presLayoutVars>
      </dgm:prSet>
      <dgm:spPr/>
    </dgm:pt>
    <dgm:pt modelId="{2C68F5B3-8738-4902-846E-F5C68B76D05A}" type="pres">
      <dgm:prSet presAssocID="{C63FB725-BE38-41F5-A7EC-95507AE9F4A3}" presName="negativeSpace" presStyleCnt="0"/>
      <dgm:spPr/>
    </dgm:pt>
    <dgm:pt modelId="{1699E9F8-9FE0-4D47-95A2-DCA6C2DDC015}" type="pres">
      <dgm:prSet presAssocID="{C63FB725-BE38-41F5-A7EC-95507AE9F4A3}" presName="childText" presStyleLbl="conFgAcc1" presStyleIdx="2" presStyleCnt="3">
        <dgm:presLayoutVars>
          <dgm:bulletEnabled val="1"/>
        </dgm:presLayoutVars>
      </dgm:prSet>
      <dgm:spPr/>
    </dgm:pt>
  </dgm:ptLst>
  <dgm:cxnLst>
    <dgm:cxn modelId="{9D5F8802-B12C-4BD0-8C54-62B1B8D8221E}" srcId="{6DCF6BE6-4305-4A47-98D0-8CCC21E44BC9}" destId="{5594F6A7-C7D6-48A1-81F4-4FACE9F90F77}" srcOrd="1" destOrd="0" parTransId="{7119119A-6A86-4E0E-B4C1-6FAA7FB6F57C}" sibTransId="{8C955234-CEE8-452E-B017-18AB29D67A37}"/>
    <dgm:cxn modelId="{7BC5F51F-8B6D-43A5-BE4E-97ACE0576D8D}" type="presOf" srcId="{5594F6A7-C7D6-48A1-81F4-4FACE9F90F77}" destId="{C98D3DB2-1F00-4CE7-A70E-A6558E027574}" srcOrd="0" destOrd="0" presId="urn:microsoft.com/office/officeart/2005/8/layout/list1"/>
    <dgm:cxn modelId="{3532463E-1191-4EC0-9CFE-7EBAA418050F}" type="presOf" srcId="{CC07B4D8-618A-48E0-B503-06915B00B157}" destId="{7DDB0ABA-F9FB-4F6B-9547-00CE67888276}" srcOrd="0" destOrd="0" presId="urn:microsoft.com/office/officeart/2005/8/layout/list1"/>
    <dgm:cxn modelId="{70FF8663-9596-4746-9606-2FA5CD6F57A9}" type="presOf" srcId="{5594F6A7-C7D6-48A1-81F4-4FACE9F90F77}" destId="{399E46CB-E581-46AF-8C26-970C5E6D8EBE}" srcOrd="1" destOrd="0" presId="urn:microsoft.com/office/officeart/2005/8/layout/list1"/>
    <dgm:cxn modelId="{34CADA45-FADF-48A4-A90A-558B44891A16}" type="presOf" srcId="{6DCF6BE6-4305-4A47-98D0-8CCC21E44BC9}" destId="{1B6086DE-E4CF-4DD1-8FCE-A655FD133BEE}" srcOrd="0" destOrd="0" presId="urn:microsoft.com/office/officeart/2005/8/layout/list1"/>
    <dgm:cxn modelId="{1B2C386A-A5FE-4044-A01E-21EFB876E3A6}" srcId="{6DCF6BE6-4305-4A47-98D0-8CCC21E44BC9}" destId="{CC07B4D8-618A-48E0-B503-06915B00B157}" srcOrd="0" destOrd="0" parTransId="{7F984D1A-7536-4197-87EE-F964F1A19E91}" sibTransId="{EBEC6EE7-C9D1-4A40-9B6A-28E6E82BCDCC}"/>
    <dgm:cxn modelId="{92C6C993-2720-489E-9E01-03A518078B8D}" type="presOf" srcId="{C63FB725-BE38-41F5-A7EC-95507AE9F4A3}" destId="{0D3F7C12-0223-4A74-8236-E2263C02028C}" srcOrd="1" destOrd="0" presId="urn:microsoft.com/office/officeart/2005/8/layout/list1"/>
    <dgm:cxn modelId="{09B453F3-9B42-4F50-97D4-56F49BB30974}" type="presOf" srcId="{C63FB725-BE38-41F5-A7EC-95507AE9F4A3}" destId="{B60CC479-7AE2-4138-9807-C0D6F9B547E3}" srcOrd="0" destOrd="0" presId="urn:microsoft.com/office/officeart/2005/8/layout/list1"/>
    <dgm:cxn modelId="{68C194FC-A48B-41F7-929C-C31C2F769FC8}" srcId="{6DCF6BE6-4305-4A47-98D0-8CCC21E44BC9}" destId="{C63FB725-BE38-41F5-A7EC-95507AE9F4A3}" srcOrd="2" destOrd="0" parTransId="{CC3C9A7B-925B-4582-B7C0-803B2900F085}" sibTransId="{E7313FD1-8A4C-47C6-A1DA-F0E4A3ED8FFA}"/>
    <dgm:cxn modelId="{BAABECFE-EF77-410A-833C-530B102D2ECF}" type="presOf" srcId="{CC07B4D8-618A-48E0-B503-06915B00B157}" destId="{92EB4DD2-05EC-419C-ADEC-E06D811239EA}" srcOrd="1" destOrd="0" presId="urn:microsoft.com/office/officeart/2005/8/layout/list1"/>
    <dgm:cxn modelId="{84DC7AD3-9016-439E-ACA4-B2D90246BA41}" type="presParOf" srcId="{1B6086DE-E4CF-4DD1-8FCE-A655FD133BEE}" destId="{EC69F28D-A222-4AD7-9034-3A011E340DD4}" srcOrd="0" destOrd="0" presId="urn:microsoft.com/office/officeart/2005/8/layout/list1"/>
    <dgm:cxn modelId="{1E3C0AD9-18CD-49E7-89FB-04E355E40EB0}" type="presParOf" srcId="{EC69F28D-A222-4AD7-9034-3A011E340DD4}" destId="{7DDB0ABA-F9FB-4F6B-9547-00CE67888276}" srcOrd="0" destOrd="0" presId="urn:microsoft.com/office/officeart/2005/8/layout/list1"/>
    <dgm:cxn modelId="{D5611020-E918-461B-A4DD-56D0602F0A4F}" type="presParOf" srcId="{EC69F28D-A222-4AD7-9034-3A011E340DD4}" destId="{92EB4DD2-05EC-419C-ADEC-E06D811239EA}" srcOrd="1" destOrd="0" presId="urn:microsoft.com/office/officeart/2005/8/layout/list1"/>
    <dgm:cxn modelId="{5C3DDF42-2387-4AD2-9247-1F81F631675E}" type="presParOf" srcId="{1B6086DE-E4CF-4DD1-8FCE-A655FD133BEE}" destId="{C1406C41-B5D8-4198-A890-E8BABF759048}" srcOrd="1" destOrd="0" presId="urn:microsoft.com/office/officeart/2005/8/layout/list1"/>
    <dgm:cxn modelId="{16EF1CAD-9D1F-426B-9C70-B3B33611E21A}" type="presParOf" srcId="{1B6086DE-E4CF-4DD1-8FCE-A655FD133BEE}" destId="{3E385332-CFE2-46EA-9507-73A3896F5F74}" srcOrd="2" destOrd="0" presId="urn:microsoft.com/office/officeart/2005/8/layout/list1"/>
    <dgm:cxn modelId="{7F173323-B67F-4D6C-81A5-00391ABEF1FD}" type="presParOf" srcId="{1B6086DE-E4CF-4DD1-8FCE-A655FD133BEE}" destId="{1D28E1C7-C448-420B-8D36-9FB5046FB522}" srcOrd="3" destOrd="0" presId="urn:microsoft.com/office/officeart/2005/8/layout/list1"/>
    <dgm:cxn modelId="{0D15560E-8F2E-49BC-BAFF-5896666BCA4A}" type="presParOf" srcId="{1B6086DE-E4CF-4DD1-8FCE-A655FD133BEE}" destId="{27084595-6BC3-4D89-A66A-80ECA29696A0}" srcOrd="4" destOrd="0" presId="urn:microsoft.com/office/officeart/2005/8/layout/list1"/>
    <dgm:cxn modelId="{756487FF-D8AE-4793-9C90-B3DF335D8628}" type="presParOf" srcId="{27084595-6BC3-4D89-A66A-80ECA29696A0}" destId="{C98D3DB2-1F00-4CE7-A70E-A6558E027574}" srcOrd="0" destOrd="0" presId="urn:microsoft.com/office/officeart/2005/8/layout/list1"/>
    <dgm:cxn modelId="{B97172F9-E29F-4E75-820A-CF866007A2AF}" type="presParOf" srcId="{27084595-6BC3-4D89-A66A-80ECA29696A0}" destId="{399E46CB-E581-46AF-8C26-970C5E6D8EBE}" srcOrd="1" destOrd="0" presId="urn:microsoft.com/office/officeart/2005/8/layout/list1"/>
    <dgm:cxn modelId="{540B66DE-DB23-4E28-8CD4-223C1B03CE79}" type="presParOf" srcId="{1B6086DE-E4CF-4DD1-8FCE-A655FD133BEE}" destId="{A228F45A-FF79-48EE-8600-81D0C5B8C1A6}" srcOrd="5" destOrd="0" presId="urn:microsoft.com/office/officeart/2005/8/layout/list1"/>
    <dgm:cxn modelId="{6D3706EC-B847-4455-AA0E-6F442D636DFB}" type="presParOf" srcId="{1B6086DE-E4CF-4DD1-8FCE-A655FD133BEE}" destId="{5CC02650-AFDF-42BA-8C24-E4D592370E13}" srcOrd="6" destOrd="0" presId="urn:microsoft.com/office/officeart/2005/8/layout/list1"/>
    <dgm:cxn modelId="{50C8498B-6824-4F3A-95E6-887A70339FBB}" type="presParOf" srcId="{1B6086DE-E4CF-4DD1-8FCE-A655FD133BEE}" destId="{52D1955B-CA9E-48DE-8307-CE534B3852F8}" srcOrd="7" destOrd="0" presId="urn:microsoft.com/office/officeart/2005/8/layout/list1"/>
    <dgm:cxn modelId="{C4889A5C-4F5C-4E6A-A650-ED50D8CAB0F8}" type="presParOf" srcId="{1B6086DE-E4CF-4DD1-8FCE-A655FD133BEE}" destId="{D6A4A57B-42A2-4170-80A8-3807BF735675}" srcOrd="8" destOrd="0" presId="urn:microsoft.com/office/officeart/2005/8/layout/list1"/>
    <dgm:cxn modelId="{652D7BA5-5239-4A9A-99A0-833CEE87E0F9}" type="presParOf" srcId="{D6A4A57B-42A2-4170-80A8-3807BF735675}" destId="{B60CC479-7AE2-4138-9807-C0D6F9B547E3}" srcOrd="0" destOrd="0" presId="urn:microsoft.com/office/officeart/2005/8/layout/list1"/>
    <dgm:cxn modelId="{5E2483AF-552F-4A2E-B86C-85DC55B7C946}" type="presParOf" srcId="{D6A4A57B-42A2-4170-80A8-3807BF735675}" destId="{0D3F7C12-0223-4A74-8236-E2263C02028C}" srcOrd="1" destOrd="0" presId="urn:microsoft.com/office/officeart/2005/8/layout/list1"/>
    <dgm:cxn modelId="{12324BD6-F280-4CD1-8301-F56DF6A0FBF3}" type="presParOf" srcId="{1B6086DE-E4CF-4DD1-8FCE-A655FD133BEE}" destId="{2C68F5B3-8738-4902-846E-F5C68B76D05A}" srcOrd="9" destOrd="0" presId="urn:microsoft.com/office/officeart/2005/8/layout/list1"/>
    <dgm:cxn modelId="{E9803378-E14F-4EC5-B08E-A646962D0082}" type="presParOf" srcId="{1B6086DE-E4CF-4DD1-8FCE-A655FD133BEE}" destId="{1699E9F8-9FE0-4D47-95A2-DCA6C2DDC01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F6BE6-4305-4A47-98D0-8CCC21E44BC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C07B4D8-618A-48E0-B503-06915B00B157}">
      <dgm:prSet phldrT="[Text]" phldr="0"/>
      <dgm:spPr/>
      <dgm:t>
        <a:bodyPr/>
        <a:lstStyle/>
        <a:p>
          <a:pPr rtl="0"/>
          <a:r>
            <a:rPr lang="en-US">
              <a:latin typeface="Calibri Light" panose="020F0302020204030204"/>
            </a:rPr>
            <a:t>Minimum Wage</a:t>
          </a:r>
          <a:endParaRPr lang="en-US"/>
        </a:p>
      </dgm:t>
    </dgm:pt>
    <dgm:pt modelId="{7F984D1A-7536-4197-87EE-F964F1A19E91}" type="parTrans" cxnId="{1B2C386A-A5FE-4044-A01E-21EFB876E3A6}">
      <dgm:prSet/>
      <dgm:spPr/>
      <dgm:t>
        <a:bodyPr/>
        <a:lstStyle/>
        <a:p>
          <a:endParaRPr lang="en-US"/>
        </a:p>
      </dgm:t>
    </dgm:pt>
    <dgm:pt modelId="{EBEC6EE7-C9D1-4A40-9B6A-28E6E82BCDCC}" type="sibTrans" cxnId="{1B2C386A-A5FE-4044-A01E-21EFB876E3A6}">
      <dgm:prSet/>
      <dgm:spPr/>
      <dgm:t>
        <a:bodyPr/>
        <a:lstStyle/>
        <a:p>
          <a:endParaRPr lang="en-US"/>
        </a:p>
      </dgm:t>
    </dgm:pt>
    <dgm:pt modelId="{5594F6A7-C7D6-48A1-81F4-4FACE9F90F77}">
      <dgm:prSet phldrT="[Text]" phldr="0"/>
      <dgm:spPr/>
      <dgm:t>
        <a:bodyPr/>
        <a:lstStyle/>
        <a:p>
          <a:pPr rtl="0"/>
          <a:r>
            <a:rPr lang="en-US">
              <a:latin typeface="Calibri Light" panose="020F0302020204030204"/>
            </a:rPr>
            <a:t>Median Gross Rent</a:t>
          </a:r>
          <a:br>
            <a:rPr lang="en-US">
              <a:latin typeface="Calibri Light" panose="020F0302020204030204"/>
            </a:rPr>
          </a:br>
          <a:r>
            <a:rPr lang="en-US">
              <a:latin typeface="Calibri Light" panose="020F0302020204030204"/>
            </a:rPr>
            <a:t>Studio Apt</a:t>
          </a:r>
          <a:endParaRPr lang="en-US"/>
        </a:p>
      </dgm:t>
    </dgm:pt>
    <dgm:pt modelId="{7119119A-6A86-4E0E-B4C1-6FAA7FB6F57C}" type="parTrans" cxnId="{9D5F8802-B12C-4BD0-8C54-62B1B8D8221E}">
      <dgm:prSet/>
      <dgm:spPr/>
      <dgm:t>
        <a:bodyPr/>
        <a:lstStyle/>
        <a:p>
          <a:endParaRPr lang="en-US"/>
        </a:p>
      </dgm:t>
    </dgm:pt>
    <dgm:pt modelId="{8C955234-CEE8-452E-B017-18AB29D67A37}" type="sibTrans" cxnId="{9D5F8802-B12C-4BD0-8C54-62B1B8D8221E}">
      <dgm:prSet/>
      <dgm:spPr/>
      <dgm:t>
        <a:bodyPr/>
        <a:lstStyle/>
        <a:p>
          <a:endParaRPr lang="en-US"/>
        </a:p>
      </dgm:t>
    </dgm:pt>
    <dgm:pt modelId="{C63FB725-BE38-41F5-A7EC-95507AE9F4A3}">
      <dgm:prSet phldrT="[Text]" phldr="0"/>
      <dgm:spPr/>
      <dgm:t>
        <a:bodyPr/>
        <a:lstStyle/>
        <a:p>
          <a:pPr rtl="0"/>
          <a:r>
            <a:rPr lang="en-US">
              <a:latin typeface="Calibri Light" panose="020F0302020204030204"/>
            </a:rPr>
            <a:t>Fair Market Rent</a:t>
          </a:r>
          <a:br>
            <a:rPr lang="en-US">
              <a:latin typeface="Calibri Light" panose="020F0302020204030204"/>
            </a:rPr>
          </a:br>
          <a:r>
            <a:rPr lang="en-US">
              <a:latin typeface="Calibri Light" panose="020F0302020204030204"/>
            </a:rPr>
            <a:t>Studio Apt </a:t>
          </a:r>
          <a:endParaRPr lang="en-US"/>
        </a:p>
      </dgm:t>
    </dgm:pt>
    <dgm:pt modelId="{CC3C9A7B-925B-4582-B7C0-803B2900F085}" type="parTrans" cxnId="{68C194FC-A48B-41F7-929C-C31C2F769FC8}">
      <dgm:prSet/>
      <dgm:spPr/>
      <dgm:t>
        <a:bodyPr/>
        <a:lstStyle/>
        <a:p>
          <a:endParaRPr lang="en-US"/>
        </a:p>
      </dgm:t>
    </dgm:pt>
    <dgm:pt modelId="{E7313FD1-8A4C-47C6-A1DA-F0E4A3ED8FFA}" type="sibTrans" cxnId="{68C194FC-A48B-41F7-929C-C31C2F769FC8}">
      <dgm:prSet/>
      <dgm:spPr/>
      <dgm:t>
        <a:bodyPr/>
        <a:lstStyle/>
        <a:p>
          <a:endParaRPr lang="en-US"/>
        </a:p>
      </dgm:t>
    </dgm:pt>
    <dgm:pt modelId="{1B6086DE-E4CF-4DD1-8FCE-A655FD133BEE}" type="pres">
      <dgm:prSet presAssocID="{6DCF6BE6-4305-4A47-98D0-8CCC21E44BC9}" presName="linear" presStyleCnt="0">
        <dgm:presLayoutVars>
          <dgm:dir/>
          <dgm:animLvl val="lvl"/>
          <dgm:resizeHandles val="exact"/>
        </dgm:presLayoutVars>
      </dgm:prSet>
      <dgm:spPr/>
    </dgm:pt>
    <dgm:pt modelId="{EC69F28D-A222-4AD7-9034-3A011E340DD4}" type="pres">
      <dgm:prSet presAssocID="{CC07B4D8-618A-48E0-B503-06915B00B157}" presName="parentLin" presStyleCnt="0"/>
      <dgm:spPr/>
    </dgm:pt>
    <dgm:pt modelId="{7DDB0ABA-F9FB-4F6B-9547-00CE67888276}" type="pres">
      <dgm:prSet presAssocID="{CC07B4D8-618A-48E0-B503-06915B00B157}" presName="parentLeftMargin" presStyleLbl="node1" presStyleIdx="0" presStyleCnt="3"/>
      <dgm:spPr/>
    </dgm:pt>
    <dgm:pt modelId="{92EB4DD2-05EC-419C-ADEC-E06D811239EA}" type="pres">
      <dgm:prSet presAssocID="{CC07B4D8-618A-48E0-B503-06915B00B157}" presName="parentText" presStyleLbl="node1" presStyleIdx="0" presStyleCnt="3">
        <dgm:presLayoutVars>
          <dgm:chMax val="0"/>
          <dgm:bulletEnabled val="1"/>
        </dgm:presLayoutVars>
      </dgm:prSet>
      <dgm:spPr/>
    </dgm:pt>
    <dgm:pt modelId="{C1406C41-B5D8-4198-A890-E8BABF759048}" type="pres">
      <dgm:prSet presAssocID="{CC07B4D8-618A-48E0-B503-06915B00B157}" presName="negativeSpace" presStyleCnt="0"/>
      <dgm:spPr/>
    </dgm:pt>
    <dgm:pt modelId="{3E385332-CFE2-46EA-9507-73A3896F5F74}" type="pres">
      <dgm:prSet presAssocID="{CC07B4D8-618A-48E0-B503-06915B00B157}" presName="childText" presStyleLbl="conFgAcc1" presStyleIdx="0" presStyleCnt="3">
        <dgm:presLayoutVars>
          <dgm:bulletEnabled val="1"/>
        </dgm:presLayoutVars>
      </dgm:prSet>
      <dgm:spPr/>
    </dgm:pt>
    <dgm:pt modelId="{1D28E1C7-C448-420B-8D36-9FB5046FB522}" type="pres">
      <dgm:prSet presAssocID="{EBEC6EE7-C9D1-4A40-9B6A-28E6E82BCDCC}" presName="spaceBetweenRectangles" presStyleCnt="0"/>
      <dgm:spPr/>
    </dgm:pt>
    <dgm:pt modelId="{27084595-6BC3-4D89-A66A-80ECA29696A0}" type="pres">
      <dgm:prSet presAssocID="{5594F6A7-C7D6-48A1-81F4-4FACE9F90F77}" presName="parentLin" presStyleCnt="0"/>
      <dgm:spPr/>
    </dgm:pt>
    <dgm:pt modelId="{C98D3DB2-1F00-4CE7-A70E-A6558E027574}" type="pres">
      <dgm:prSet presAssocID="{5594F6A7-C7D6-48A1-81F4-4FACE9F90F77}" presName="parentLeftMargin" presStyleLbl="node1" presStyleIdx="0" presStyleCnt="3"/>
      <dgm:spPr/>
    </dgm:pt>
    <dgm:pt modelId="{399E46CB-E581-46AF-8C26-970C5E6D8EBE}" type="pres">
      <dgm:prSet presAssocID="{5594F6A7-C7D6-48A1-81F4-4FACE9F90F77}" presName="parentText" presStyleLbl="node1" presStyleIdx="1" presStyleCnt="3">
        <dgm:presLayoutVars>
          <dgm:chMax val="0"/>
          <dgm:bulletEnabled val="1"/>
        </dgm:presLayoutVars>
      </dgm:prSet>
      <dgm:spPr/>
    </dgm:pt>
    <dgm:pt modelId="{A228F45A-FF79-48EE-8600-81D0C5B8C1A6}" type="pres">
      <dgm:prSet presAssocID="{5594F6A7-C7D6-48A1-81F4-4FACE9F90F77}" presName="negativeSpace" presStyleCnt="0"/>
      <dgm:spPr/>
    </dgm:pt>
    <dgm:pt modelId="{5CC02650-AFDF-42BA-8C24-E4D592370E13}" type="pres">
      <dgm:prSet presAssocID="{5594F6A7-C7D6-48A1-81F4-4FACE9F90F77}" presName="childText" presStyleLbl="conFgAcc1" presStyleIdx="1" presStyleCnt="3">
        <dgm:presLayoutVars>
          <dgm:bulletEnabled val="1"/>
        </dgm:presLayoutVars>
      </dgm:prSet>
      <dgm:spPr/>
    </dgm:pt>
    <dgm:pt modelId="{52D1955B-CA9E-48DE-8307-CE534B3852F8}" type="pres">
      <dgm:prSet presAssocID="{8C955234-CEE8-452E-B017-18AB29D67A37}" presName="spaceBetweenRectangles" presStyleCnt="0"/>
      <dgm:spPr/>
    </dgm:pt>
    <dgm:pt modelId="{D6A4A57B-42A2-4170-80A8-3807BF735675}" type="pres">
      <dgm:prSet presAssocID="{C63FB725-BE38-41F5-A7EC-95507AE9F4A3}" presName="parentLin" presStyleCnt="0"/>
      <dgm:spPr/>
    </dgm:pt>
    <dgm:pt modelId="{B60CC479-7AE2-4138-9807-C0D6F9B547E3}" type="pres">
      <dgm:prSet presAssocID="{C63FB725-BE38-41F5-A7EC-95507AE9F4A3}" presName="parentLeftMargin" presStyleLbl="node1" presStyleIdx="1" presStyleCnt="3"/>
      <dgm:spPr/>
    </dgm:pt>
    <dgm:pt modelId="{0D3F7C12-0223-4A74-8236-E2263C02028C}" type="pres">
      <dgm:prSet presAssocID="{C63FB725-BE38-41F5-A7EC-95507AE9F4A3}" presName="parentText" presStyleLbl="node1" presStyleIdx="2" presStyleCnt="3">
        <dgm:presLayoutVars>
          <dgm:chMax val="0"/>
          <dgm:bulletEnabled val="1"/>
        </dgm:presLayoutVars>
      </dgm:prSet>
      <dgm:spPr/>
    </dgm:pt>
    <dgm:pt modelId="{2C68F5B3-8738-4902-846E-F5C68B76D05A}" type="pres">
      <dgm:prSet presAssocID="{C63FB725-BE38-41F5-A7EC-95507AE9F4A3}" presName="negativeSpace" presStyleCnt="0"/>
      <dgm:spPr/>
    </dgm:pt>
    <dgm:pt modelId="{1699E9F8-9FE0-4D47-95A2-DCA6C2DDC015}" type="pres">
      <dgm:prSet presAssocID="{C63FB725-BE38-41F5-A7EC-95507AE9F4A3}" presName="childText" presStyleLbl="conFgAcc1" presStyleIdx="2" presStyleCnt="3">
        <dgm:presLayoutVars>
          <dgm:bulletEnabled val="1"/>
        </dgm:presLayoutVars>
      </dgm:prSet>
      <dgm:spPr/>
    </dgm:pt>
  </dgm:ptLst>
  <dgm:cxnLst>
    <dgm:cxn modelId="{9D5F8802-B12C-4BD0-8C54-62B1B8D8221E}" srcId="{6DCF6BE6-4305-4A47-98D0-8CCC21E44BC9}" destId="{5594F6A7-C7D6-48A1-81F4-4FACE9F90F77}" srcOrd="1" destOrd="0" parTransId="{7119119A-6A86-4E0E-B4C1-6FAA7FB6F57C}" sibTransId="{8C955234-CEE8-452E-B017-18AB29D67A37}"/>
    <dgm:cxn modelId="{BAA7BA14-4019-41DA-93D0-B5D8F800B1AE}" type="presOf" srcId="{5594F6A7-C7D6-48A1-81F4-4FACE9F90F77}" destId="{399E46CB-E581-46AF-8C26-970C5E6D8EBE}" srcOrd="1" destOrd="0" presId="urn:microsoft.com/office/officeart/2005/8/layout/list1"/>
    <dgm:cxn modelId="{34CADA45-FADF-48A4-A90A-558B44891A16}" type="presOf" srcId="{6DCF6BE6-4305-4A47-98D0-8CCC21E44BC9}" destId="{1B6086DE-E4CF-4DD1-8FCE-A655FD133BEE}" srcOrd="0" destOrd="0" presId="urn:microsoft.com/office/officeart/2005/8/layout/list1"/>
    <dgm:cxn modelId="{1B2C386A-A5FE-4044-A01E-21EFB876E3A6}" srcId="{6DCF6BE6-4305-4A47-98D0-8CCC21E44BC9}" destId="{CC07B4D8-618A-48E0-B503-06915B00B157}" srcOrd="0" destOrd="0" parTransId="{7F984D1A-7536-4197-87EE-F964F1A19E91}" sibTransId="{EBEC6EE7-C9D1-4A40-9B6A-28E6E82BCDCC}"/>
    <dgm:cxn modelId="{58B38E96-C54A-4B38-A48D-2D922D39066F}" type="presOf" srcId="{CC07B4D8-618A-48E0-B503-06915B00B157}" destId="{7DDB0ABA-F9FB-4F6B-9547-00CE67888276}" srcOrd="0" destOrd="0" presId="urn:microsoft.com/office/officeart/2005/8/layout/list1"/>
    <dgm:cxn modelId="{C35941A1-DB1E-421A-8BB8-BB0EC4B717CE}" type="presOf" srcId="{C63FB725-BE38-41F5-A7EC-95507AE9F4A3}" destId="{0D3F7C12-0223-4A74-8236-E2263C02028C}" srcOrd="1" destOrd="0" presId="urn:microsoft.com/office/officeart/2005/8/layout/list1"/>
    <dgm:cxn modelId="{87687CB0-96F8-40A5-A60B-408F3877937E}" type="presOf" srcId="{CC07B4D8-618A-48E0-B503-06915B00B157}" destId="{92EB4DD2-05EC-419C-ADEC-E06D811239EA}" srcOrd="1" destOrd="0" presId="urn:microsoft.com/office/officeart/2005/8/layout/list1"/>
    <dgm:cxn modelId="{F2F4BAB2-B284-4D53-B52D-46B291922AA5}" type="presOf" srcId="{C63FB725-BE38-41F5-A7EC-95507AE9F4A3}" destId="{B60CC479-7AE2-4138-9807-C0D6F9B547E3}" srcOrd="0" destOrd="0" presId="urn:microsoft.com/office/officeart/2005/8/layout/list1"/>
    <dgm:cxn modelId="{3B0AF6C1-DF1E-40D3-A74C-442642CF0739}" type="presOf" srcId="{5594F6A7-C7D6-48A1-81F4-4FACE9F90F77}" destId="{C98D3DB2-1F00-4CE7-A70E-A6558E027574}" srcOrd="0" destOrd="0" presId="urn:microsoft.com/office/officeart/2005/8/layout/list1"/>
    <dgm:cxn modelId="{68C194FC-A48B-41F7-929C-C31C2F769FC8}" srcId="{6DCF6BE6-4305-4A47-98D0-8CCC21E44BC9}" destId="{C63FB725-BE38-41F5-A7EC-95507AE9F4A3}" srcOrd="2" destOrd="0" parTransId="{CC3C9A7B-925B-4582-B7C0-803B2900F085}" sibTransId="{E7313FD1-8A4C-47C6-A1DA-F0E4A3ED8FFA}"/>
    <dgm:cxn modelId="{0D4D3C0D-F4BF-4DCD-AA0B-2F0D5BB81EBB}" type="presParOf" srcId="{1B6086DE-E4CF-4DD1-8FCE-A655FD133BEE}" destId="{EC69F28D-A222-4AD7-9034-3A011E340DD4}" srcOrd="0" destOrd="0" presId="urn:microsoft.com/office/officeart/2005/8/layout/list1"/>
    <dgm:cxn modelId="{7C7581DF-1C70-4A10-996A-88F0735C84B3}" type="presParOf" srcId="{EC69F28D-A222-4AD7-9034-3A011E340DD4}" destId="{7DDB0ABA-F9FB-4F6B-9547-00CE67888276}" srcOrd="0" destOrd="0" presId="urn:microsoft.com/office/officeart/2005/8/layout/list1"/>
    <dgm:cxn modelId="{E44C9A5C-FA50-4665-A133-4D07BE56FF44}" type="presParOf" srcId="{EC69F28D-A222-4AD7-9034-3A011E340DD4}" destId="{92EB4DD2-05EC-419C-ADEC-E06D811239EA}" srcOrd="1" destOrd="0" presId="urn:microsoft.com/office/officeart/2005/8/layout/list1"/>
    <dgm:cxn modelId="{588E7EE7-95BF-4F1A-B49B-A6AE6F1885C4}" type="presParOf" srcId="{1B6086DE-E4CF-4DD1-8FCE-A655FD133BEE}" destId="{C1406C41-B5D8-4198-A890-E8BABF759048}" srcOrd="1" destOrd="0" presId="urn:microsoft.com/office/officeart/2005/8/layout/list1"/>
    <dgm:cxn modelId="{1D8D4BC9-5153-4878-AB87-95C50816375D}" type="presParOf" srcId="{1B6086DE-E4CF-4DD1-8FCE-A655FD133BEE}" destId="{3E385332-CFE2-46EA-9507-73A3896F5F74}" srcOrd="2" destOrd="0" presId="urn:microsoft.com/office/officeart/2005/8/layout/list1"/>
    <dgm:cxn modelId="{E10295B1-A13B-43BC-B3F8-40BFEE63A950}" type="presParOf" srcId="{1B6086DE-E4CF-4DD1-8FCE-A655FD133BEE}" destId="{1D28E1C7-C448-420B-8D36-9FB5046FB522}" srcOrd="3" destOrd="0" presId="urn:microsoft.com/office/officeart/2005/8/layout/list1"/>
    <dgm:cxn modelId="{B7CF28F5-82B4-4FE5-A9CA-E4BF00B766D0}" type="presParOf" srcId="{1B6086DE-E4CF-4DD1-8FCE-A655FD133BEE}" destId="{27084595-6BC3-4D89-A66A-80ECA29696A0}" srcOrd="4" destOrd="0" presId="urn:microsoft.com/office/officeart/2005/8/layout/list1"/>
    <dgm:cxn modelId="{7EFE1386-EEAB-4620-8515-B69495F39E89}" type="presParOf" srcId="{27084595-6BC3-4D89-A66A-80ECA29696A0}" destId="{C98D3DB2-1F00-4CE7-A70E-A6558E027574}" srcOrd="0" destOrd="0" presId="urn:microsoft.com/office/officeart/2005/8/layout/list1"/>
    <dgm:cxn modelId="{14C7AEE9-6480-4893-B3DB-C3D883F34C52}" type="presParOf" srcId="{27084595-6BC3-4D89-A66A-80ECA29696A0}" destId="{399E46CB-E581-46AF-8C26-970C5E6D8EBE}" srcOrd="1" destOrd="0" presId="urn:microsoft.com/office/officeart/2005/8/layout/list1"/>
    <dgm:cxn modelId="{9ED47DB7-900F-4BC0-9148-0E3C216A6CE7}" type="presParOf" srcId="{1B6086DE-E4CF-4DD1-8FCE-A655FD133BEE}" destId="{A228F45A-FF79-48EE-8600-81D0C5B8C1A6}" srcOrd="5" destOrd="0" presId="urn:microsoft.com/office/officeart/2005/8/layout/list1"/>
    <dgm:cxn modelId="{026DD95D-69D0-4303-B8E2-80D9F621924B}" type="presParOf" srcId="{1B6086DE-E4CF-4DD1-8FCE-A655FD133BEE}" destId="{5CC02650-AFDF-42BA-8C24-E4D592370E13}" srcOrd="6" destOrd="0" presId="urn:microsoft.com/office/officeart/2005/8/layout/list1"/>
    <dgm:cxn modelId="{F1F05F35-BAEC-40C5-ABA4-CEA47E18225D}" type="presParOf" srcId="{1B6086DE-E4CF-4DD1-8FCE-A655FD133BEE}" destId="{52D1955B-CA9E-48DE-8307-CE534B3852F8}" srcOrd="7" destOrd="0" presId="urn:microsoft.com/office/officeart/2005/8/layout/list1"/>
    <dgm:cxn modelId="{94978844-EFCA-4213-908B-E9EB0660D339}" type="presParOf" srcId="{1B6086DE-E4CF-4DD1-8FCE-A655FD133BEE}" destId="{D6A4A57B-42A2-4170-80A8-3807BF735675}" srcOrd="8" destOrd="0" presId="urn:microsoft.com/office/officeart/2005/8/layout/list1"/>
    <dgm:cxn modelId="{B351E22A-1918-49BF-9D1E-E76AA46E0FD5}" type="presParOf" srcId="{D6A4A57B-42A2-4170-80A8-3807BF735675}" destId="{B60CC479-7AE2-4138-9807-C0D6F9B547E3}" srcOrd="0" destOrd="0" presId="urn:microsoft.com/office/officeart/2005/8/layout/list1"/>
    <dgm:cxn modelId="{BC8DA29C-C237-4D8F-9D59-6A3FB38C8B19}" type="presParOf" srcId="{D6A4A57B-42A2-4170-80A8-3807BF735675}" destId="{0D3F7C12-0223-4A74-8236-E2263C02028C}" srcOrd="1" destOrd="0" presId="urn:microsoft.com/office/officeart/2005/8/layout/list1"/>
    <dgm:cxn modelId="{06C6F750-2731-44E8-AB98-2B40A25B0679}" type="presParOf" srcId="{1B6086DE-E4CF-4DD1-8FCE-A655FD133BEE}" destId="{2C68F5B3-8738-4902-846E-F5C68B76D05A}" srcOrd="9" destOrd="0" presId="urn:microsoft.com/office/officeart/2005/8/layout/list1"/>
    <dgm:cxn modelId="{75BF6010-4E0C-4850-B9EA-41D400553713}" type="presParOf" srcId="{1B6086DE-E4CF-4DD1-8FCE-A655FD133BEE}" destId="{1699E9F8-9FE0-4D47-95A2-DCA6C2DDC015}"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6F0011-497E-46FF-B4F5-A73DEF78E389}"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C7248E5-5411-4058-B62D-85FD7538437C}">
      <dgm:prSet phldr="0"/>
      <dgm:spPr/>
      <dgm:t>
        <a:bodyPr/>
        <a:lstStyle/>
        <a:p>
          <a:pPr rtl="0"/>
          <a:r>
            <a:rPr lang="en-US">
              <a:latin typeface="Calibri"/>
              <a:cs typeface="Calibri"/>
            </a:rPr>
            <a:t>Is FMR associated with homelessness rate?</a:t>
          </a:r>
        </a:p>
      </dgm:t>
    </dgm:pt>
    <dgm:pt modelId="{0C737B7C-C87E-4ABD-9945-FE7A730E6EFA}" type="parTrans" cxnId="{67271C6A-4731-4CC6-AE25-8252BB8A87FF}">
      <dgm:prSet/>
      <dgm:spPr/>
    </dgm:pt>
    <dgm:pt modelId="{780D5039-637A-414F-B9A3-E79F43CC0504}" type="sibTrans" cxnId="{67271C6A-4731-4CC6-AE25-8252BB8A87FF}">
      <dgm:prSet/>
      <dgm:spPr/>
      <dgm:t>
        <a:bodyPr/>
        <a:lstStyle/>
        <a:p>
          <a:endParaRPr lang="en-US"/>
        </a:p>
      </dgm:t>
    </dgm:pt>
    <dgm:pt modelId="{21C637C8-1047-4224-AA6C-36908A155A3B}">
      <dgm:prSet phldr="0"/>
      <dgm:spPr/>
      <dgm:t>
        <a:bodyPr/>
        <a:lstStyle/>
        <a:p>
          <a:pPr rtl="0"/>
          <a:r>
            <a:rPr lang="en-US">
              <a:latin typeface="Calibri"/>
              <a:cs typeface="Calibri"/>
            </a:rPr>
            <a:t>Yes, our models demonstrated a positive relationship.</a:t>
          </a:r>
        </a:p>
      </dgm:t>
    </dgm:pt>
    <dgm:pt modelId="{B5FF0AB0-03AD-472D-845E-651F6608B902}" type="parTrans" cxnId="{88A35467-F255-4C44-B05B-8CB8FCDBE551}">
      <dgm:prSet/>
      <dgm:spPr/>
    </dgm:pt>
    <dgm:pt modelId="{28C552BD-E2A0-4F2E-9F8D-7595273B5A67}" type="sibTrans" cxnId="{88A35467-F255-4C44-B05B-8CB8FCDBE551}">
      <dgm:prSet/>
      <dgm:spPr/>
      <dgm:t>
        <a:bodyPr/>
        <a:lstStyle/>
        <a:p>
          <a:endParaRPr lang="en-US"/>
        </a:p>
      </dgm:t>
    </dgm:pt>
    <dgm:pt modelId="{3B23F112-D187-4255-8EF2-7EBA9F70F0C2}">
      <dgm:prSet phldr="0"/>
      <dgm:spPr/>
      <dgm:t>
        <a:bodyPr/>
        <a:lstStyle/>
        <a:p>
          <a:pPr rtl="0"/>
          <a:r>
            <a:rPr lang="en-US">
              <a:latin typeface="Calibri"/>
              <a:cs typeface="Calibri"/>
            </a:rPr>
            <a:t>Yes, our models indicated that the MGR of a studio apartment has the strongest relationship</a:t>
          </a:r>
        </a:p>
      </dgm:t>
    </dgm:pt>
    <dgm:pt modelId="{40CC39F7-8C44-475A-A8B0-F64439529C4D}" type="parTrans" cxnId="{F3E61ADC-7E7F-4765-BE14-D83D455F8FD3}">
      <dgm:prSet/>
      <dgm:spPr/>
    </dgm:pt>
    <dgm:pt modelId="{9C51F39D-4023-4428-9548-2CEEB04D49C2}" type="sibTrans" cxnId="{F3E61ADC-7E7F-4765-BE14-D83D455F8FD3}">
      <dgm:prSet/>
      <dgm:spPr/>
      <dgm:t>
        <a:bodyPr/>
        <a:lstStyle/>
        <a:p>
          <a:endParaRPr lang="en-US"/>
        </a:p>
      </dgm:t>
    </dgm:pt>
    <dgm:pt modelId="{8296D63C-5C39-476F-BF76-39750133FCF2}">
      <dgm:prSet phldr="0"/>
      <dgm:spPr/>
      <dgm:t>
        <a:bodyPr/>
        <a:lstStyle/>
        <a:p>
          <a:pPr rtl="0"/>
          <a:r>
            <a:rPr lang="en-US">
              <a:latin typeface="Calibri"/>
              <a:cs typeface="Calibri"/>
            </a:rPr>
            <a:t>Is median gross rent associated with homelessness rate? Does this relationship vary based on the number of bedrooms?</a:t>
          </a:r>
        </a:p>
      </dgm:t>
    </dgm:pt>
    <dgm:pt modelId="{52AA154E-4F7A-4455-BD89-A6CB11EC299A}" type="parTrans" cxnId="{0986817A-CDF7-4893-A9FC-A0B73A9B2C95}">
      <dgm:prSet/>
      <dgm:spPr/>
    </dgm:pt>
    <dgm:pt modelId="{88E651F0-4C26-441B-9A5A-2F2015DB5761}" type="sibTrans" cxnId="{0986817A-CDF7-4893-A9FC-A0B73A9B2C95}">
      <dgm:prSet/>
      <dgm:spPr/>
      <dgm:t>
        <a:bodyPr/>
        <a:lstStyle/>
        <a:p>
          <a:endParaRPr lang="en-US"/>
        </a:p>
      </dgm:t>
    </dgm:pt>
    <dgm:pt modelId="{ED25A4C7-9645-4F60-B6EF-DBABC9EADFDB}">
      <dgm:prSet phldr="0"/>
      <dgm:spPr/>
      <dgm:t>
        <a:bodyPr/>
        <a:lstStyle/>
        <a:p>
          <a:r>
            <a:rPr lang="en-US">
              <a:latin typeface="Calibri"/>
              <a:cs typeface="Calibri"/>
            </a:rPr>
            <a:t>Is minimum wage associated with homelessness rate?</a:t>
          </a:r>
        </a:p>
      </dgm:t>
    </dgm:pt>
    <dgm:pt modelId="{1475B2C7-B584-453B-B37C-4F50003AC66B}" type="parTrans" cxnId="{FC8F4F88-AB20-4BF2-AE70-1B51C66281B4}">
      <dgm:prSet/>
      <dgm:spPr/>
    </dgm:pt>
    <dgm:pt modelId="{2C3D9D19-7B6A-4865-B9F0-38C56DBA624E}" type="sibTrans" cxnId="{FC8F4F88-AB20-4BF2-AE70-1B51C66281B4}">
      <dgm:prSet/>
      <dgm:spPr/>
      <dgm:t>
        <a:bodyPr/>
        <a:lstStyle/>
        <a:p>
          <a:endParaRPr lang="en-US"/>
        </a:p>
      </dgm:t>
    </dgm:pt>
    <dgm:pt modelId="{117F3D4C-9E53-4D97-AB4E-4EFC10E26531}">
      <dgm:prSet phldr="0"/>
      <dgm:spPr/>
      <dgm:t>
        <a:bodyPr/>
        <a:lstStyle/>
        <a:p>
          <a:pPr rtl="0"/>
          <a:r>
            <a:rPr lang="en-US">
              <a:latin typeface="Calibri"/>
              <a:cs typeface="Calibri"/>
            </a:rPr>
            <a:t>Yes, there is a statistically significant positive relationship.</a:t>
          </a:r>
        </a:p>
      </dgm:t>
    </dgm:pt>
    <dgm:pt modelId="{2FF637A3-F4D7-4370-9DFD-D2FCF7D799B2}" type="parTrans" cxnId="{000B4499-8592-410B-A2C0-EBF596C5A7CF}">
      <dgm:prSet/>
      <dgm:spPr/>
    </dgm:pt>
    <dgm:pt modelId="{533BC088-33D3-495E-AF2B-B8364AB14C2B}" type="sibTrans" cxnId="{000B4499-8592-410B-A2C0-EBF596C5A7CF}">
      <dgm:prSet/>
      <dgm:spPr/>
      <dgm:t>
        <a:bodyPr/>
        <a:lstStyle/>
        <a:p>
          <a:endParaRPr lang="en-US"/>
        </a:p>
      </dgm:t>
    </dgm:pt>
    <dgm:pt modelId="{939F99C6-4361-4F71-A25A-C022D8B2E89C}">
      <dgm:prSet phldr="0"/>
      <dgm:spPr/>
      <dgm:t>
        <a:bodyPr/>
        <a:lstStyle/>
        <a:p>
          <a:pPr rtl="0"/>
          <a:r>
            <a:rPr lang="en-US">
              <a:latin typeface="Calibri"/>
              <a:cs typeface="Calibri"/>
            </a:rPr>
            <a:t>No, our models did not show a significant relationship.</a:t>
          </a:r>
          <a:endParaRPr lang="en-US"/>
        </a:p>
      </dgm:t>
    </dgm:pt>
    <dgm:pt modelId="{1080CB81-63A7-452D-8404-453054704DB1}" type="parTrans" cxnId="{103D3CE9-AD46-4C25-BD47-3DACCF1192DF}">
      <dgm:prSet/>
      <dgm:spPr/>
    </dgm:pt>
    <dgm:pt modelId="{8B1B7E6E-9617-4AF6-A0C5-0C4E677C66A3}" type="sibTrans" cxnId="{103D3CE9-AD46-4C25-BD47-3DACCF1192DF}">
      <dgm:prSet/>
      <dgm:spPr/>
      <dgm:t>
        <a:bodyPr/>
        <a:lstStyle/>
        <a:p>
          <a:endParaRPr lang="en-US"/>
        </a:p>
      </dgm:t>
    </dgm:pt>
    <dgm:pt modelId="{49049E8F-5691-424B-8E0D-DB6DE32BD35C}">
      <dgm:prSet phldr="0"/>
      <dgm:spPr/>
      <dgm:t>
        <a:bodyPr/>
        <a:lstStyle/>
        <a:p>
          <a:pPr rtl="0"/>
          <a:r>
            <a:rPr lang="en-US">
              <a:latin typeface="Calibri"/>
              <a:cs typeface="Calibri"/>
            </a:rPr>
            <a:t>Is median income associated with homelessness rate?</a:t>
          </a:r>
        </a:p>
      </dgm:t>
    </dgm:pt>
    <dgm:pt modelId="{0FE3DE43-37A0-4DAB-927E-0314F9987E1F}" type="parTrans" cxnId="{FB83D594-A696-4913-ABD0-1C523D434B12}">
      <dgm:prSet/>
      <dgm:spPr/>
    </dgm:pt>
    <dgm:pt modelId="{891A409A-088B-4733-B241-62DE1550E970}" type="sibTrans" cxnId="{FB83D594-A696-4913-ABD0-1C523D434B12}">
      <dgm:prSet/>
      <dgm:spPr/>
      <dgm:t>
        <a:bodyPr/>
        <a:lstStyle/>
        <a:p>
          <a:endParaRPr lang="en-US"/>
        </a:p>
      </dgm:t>
    </dgm:pt>
    <dgm:pt modelId="{8C10A22F-B866-45DD-966B-DA77A3BA0978}">
      <dgm:prSet phldr="0"/>
      <dgm:spPr/>
      <dgm:t>
        <a:bodyPr/>
        <a:lstStyle/>
        <a:p>
          <a:pPr rtl="0"/>
          <a:r>
            <a:rPr lang="en-US">
              <a:latin typeface="Calibri"/>
              <a:cs typeface="Calibri"/>
            </a:rPr>
            <a:t>No, our models did not show a significant relationship.</a:t>
          </a:r>
        </a:p>
      </dgm:t>
    </dgm:pt>
    <dgm:pt modelId="{7129A92B-C2D5-498C-A4D4-7B98EFA6C2D7}" type="parTrans" cxnId="{5E1903A4-FA8A-4A8D-9163-71977F54BDB1}">
      <dgm:prSet/>
      <dgm:spPr/>
    </dgm:pt>
    <dgm:pt modelId="{37F244B2-6C2A-4AAD-A174-C5F263B9FB2C}" type="sibTrans" cxnId="{5E1903A4-FA8A-4A8D-9163-71977F54BDB1}">
      <dgm:prSet/>
      <dgm:spPr/>
      <dgm:t>
        <a:bodyPr/>
        <a:lstStyle/>
        <a:p>
          <a:endParaRPr lang="en-US"/>
        </a:p>
      </dgm:t>
    </dgm:pt>
    <dgm:pt modelId="{70E15214-690C-40F2-8EB3-1E2318B6D8CA}">
      <dgm:prSet phldr="0"/>
      <dgm:spPr/>
      <dgm:t>
        <a:bodyPr/>
        <a:lstStyle/>
        <a:p>
          <a:r>
            <a:rPr lang="en-US">
              <a:latin typeface="Calibri"/>
              <a:cs typeface="Calibri"/>
            </a:rPr>
            <a:t>Is poverty rate associated with homelessness rate?</a:t>
          </a:r>
        </a:p>
      </dgm:t>
    </dgm:pt>
    <dgm:pt modelId="{58E0FA58-2BEE-4A54-BAA4-432611D0454E}" type="parTrans" cxnId="{105F5FE3-C908-4E43-AC45-C9D7DFD12350}">
      <dgm:prSet/>
      <dgm:spPr/>
    </dgm:pt>
    <dgm:pt modelId="{BF55724E-FEE0-4C85-BC6D-117C0DC1E7FE}" type="sibTrans" cxnId="{105F5FE3-C908-4E43-AC45-C9D7DFD12350}">
      <dgm:prSet/>
      <dgm:spPr/>
      <dgm:t>
        <a:bodyPr/>
        <a:lstStyle/>
        <a:p>
          <a:endParaRPr lang="en-US"/>
        </a:p>
      </dgm:t>
    </dgm:pt>
    <dgm:pt modelId="{84E13A80-4091-48F6-9681-0968E322D251}">
      <dgm:prSet phldr="0"/>
      <dgm:spPr/>
      <dgm:t>
        <a:bodyPr/>
        <a:lstStyle/>
        <a:p>
          <a:pPr rtl="0"/>
          <a:r>
            <a:rPr lang="en-US">
              <a:latin typeface="Calibri"/>
              <a:cs typeface="Calibri"/>
            </a:rPr>
            <a:t>No, our models did not show a significant relationship.</a:t>
          </a:r>
        </a:p>
      </dgm:t>
    </dgm:pt>
    <dgm:pt modelId="{46524131-C28C-4808-AE3A-FEEBD048EFFC}" type="parTrans" cxnId="{5DEC90D0-06A5-4AD1-9610-A25E8AE68C81}">
      <dgm:prSet/>
      <dgm:spPr/>
    </dgm:pt>
    <dgm:pt modelId="{449ADAAF-F707-4C7E-A344-EB354EA04099}" type="sibTrans" cxnId="{5DEC90D0-06A5-4AD1-9610-A25E8AE68C81}">
      <dgm:prSet/>
      <dgm:spPr/>
      <dgm:t>
        <a:bodyPr/>
        <a:lstStyle/>
        <a:p>
          <a:endParaRPr lang="en-US"/>
        </a:p>
      </dgm:t>
    </dgm:pt>
    <dgm:pt modelId="{DF16301D-4661-45B3-9C8E-8CAB1F402E9E}">
      <dgm:prSet phldr="0"/>
      <dgm:spPr/>
      <dgm:t>
        <a:bodyPr/>
        <a:lstStyle/>
        <a:p>
          <a:r>
            <a:rPr lang="en-US">
              <a:latin typeface="Calibri"/>
              <a:cs typeface="Calibri"/>
            </a:rPr>
            <a:t>Is unemployment rate associated with homelessness rate?</a:t>
          </a:r>
        </a:p>
      </dgm:t>
    </dgm:pt>
    <dgm:pt modelId="{94E305B2-5ECA-4950-AF27-FE0C528762F3}" type="parTrans" cxnId="{A9B0CF7D-86AC-4178-BA9D-3BA673277253}">
      <dgm:prSet/>
      <dgm:spPr/>
    </dgm:pt>
    <dgm:pt modelId="{9F182D2A-3198-4924-B8C7-DC63F98F0BC9}" type="sibTrans" cxnId="{A9B0CF7D-86AC-4178-BA9D-3BA673277253}">
      <dgm:prSet/>
      <dgm:spPr/>
      <dgm:t>
        <a:bodyPr/>
        <a:lstStyle/>
        <a:p>
          <a:endParaRPr lang="en-US"/>
        </a:p>
      </dgm:t>
    </dgm:pt>
    <dgm:pt modelId="{72A492F8-FABC-49ED-80DD-AC19DFA5013D}" type="pres">
      <dgm:prSet presAssocID="{946F0011-497E-46FF-B4F5-A73DEF78E389}" presName="linear" presStyleCnt="0">
        <dgm:presLayoutVars>
          <dgm:animLvl val="lvl"/>
          <dgm:resizeHandles val="exact"/>
        </dgm:presLayoutVars>
      </dgm:prSet>
      <dgm:spPr/>
    </dgm:pt>
    <dgm:pt modelId="{C10A7C43-E35A-4D26-AFA3-23D485FBB9FA}" type="pres">
      <dgm:prSet presAssocID="{0C7248E5-5411-4058-B62D-85FD7538437C}" presName="parentText" presStyleLbl="node1" presStyleIdx="0" presStyleCnt="6">
        <dgm:presLayoutVars>
          <dgm:chMax val="0"/>
          <dgm:bulletEnabled val="1"/>
        </dgm:presLayoutVars>
      </dgm:prSet>
      <dgm:spPr/>
    </dgm:pt>
    <dgm:pt modelId="{B31A888E-CCF9-4302-8651-0FC7A885040F}" type="pres">
      <dgm:prSet presAssocID="{0C7248E5-5411-4058-B62D-85FD7538437C}" presName="childText" presStyleLbl="revTx" presStyleIdx="0" presStyleCnt="6">
        <dgm:presLayoutVars>
          <dgm:bulletEnabled val="1"/>
        </dgm:presLayoutVars>
      </dgm:prSet>
      <dgm:spPr/>
    </dgm:pt>
    <dgm:pt modelId="{F646D086-5D9A-4338-8601-E441D23F4083}" type="pres">
      <dgm:prSet presAssocID="{8296D63C-5C39-476F-BF76-39750133FCF2}" presName="parentText" presStyleLbl="node1" presStyleIdx="1" presStyleCnt="6">
        <dgm:presLayoutVars>
          <dgm:chMax val="0"/>
          <dgm:bulletEnabled val="1"/>
        </dgm:presLayoutVars>
      </dgm:prSet>
      <dgm:spPr/>
    </dgm:pt>
    <dgm:pt modelId="{0A2DE90B-EF94-4E90-BD46-5CDED80372E9}" type="pres">
      <dgm:prSet presAssocID="{8296D63C-5C39-476F-BF76-39750133FCF2}" presName="childText" presStyleLbl="revTx" presStyleIdx="1" presStyleCnt="6">
        <dgm:presLayoutVars>
          <dgm:bulletEnabled val="1"/>
        </dgm:presLayoutVars>
      </dgm:prSet>
      <dgm:spPr/>
    </dgm:pt>
    <dgm:pt modelId="{AF343E6E-E7A3-45B9-A1F5-A4BE33059727}" type="pres">
      <dgm:prSet presAssocID="{ED25A4C7-9645-4F60-B6EF-DBABC9EADFDB}" presName="parentText" presStyleLbl="node1" presStyleIdx="2" presStyleCnt="6">
        <dgm:presLayoutVars>
          <dgm:chMax val="0"/>
          <dgm:bulletEnabled val="1"/>
        </dgm:presLayoutVars>
      </dgm:prSet>
      <dgm:spPr/>
    </dgm:pt>
    <dgm:pt modelId="{648EFAEE-F953-45D1-A6F2-16D79D237B9D}" type="pres">
      <dgm:prSet presAssocID="{ED25A4C7-9645-4F60-B6EF-DBABC9EADFDB}" presName="childText" presStyleLbl="revTx" presStyleIdx="2" presStyleCnt="6">
        <dgm:presLayoutVars>
          <dgm:bulletEnabled val="1"/>
        </dgm:presLayoutVars>
      </dgm:prSet>
      <dgm:spPr/>
    </dgm:pt>
    <dgm:pt modelId="{2357E658-384D-4445-8308-235BF356CAB2}" type="pres">
      <dgm:prSet presAssocID="{49049E8F-5691-424B-8E0D-DB6DE32BD35C}" presName="parentText" presStyleLbl="node1" presStyleIdx="3" presStyleCnt="6">
        <dgm:presLayoutVars>
          <dgm:chMax val="0"/>
          <dgm:bulletEnabled val="1"/>
        </dgm:presLayoutVars>
      </dgm:prSet>
      <dgm:spPr/>
    </dgm:pt>
    <dgm:pt modelId="{33393D3B-B78A-401F-ABFF-044235E69C35}" type="pres">
      <dgm:prSet presAssocID="{49049E8F-5691-424B-8E0D-DB6DE32BD35C}" presName="childText" presStyleLbl="revTx" presStyleIdx="3" presStyleCnt="6">
        <dgm:presLayoutVars>
          <dgm:bulletEnabled val="1"/>
        </dgm:presLayoutVars>
      </dgm:prSet>
      <dgm:spPr/>
    </dgm:pt>
    <dgm:pt modelId="{D95A8F79-28FA-409B-B252-7EBDC7C85DA4}" type="pres">
      <dgm:prSet presAssocID="{70E15214-690C-40F2-8EB3-1E2318B6D8CA}" presName="parentText" presStyleLbl="node1" presStyleIdx="4" presStyleCnt="6">
        <dgm:presLayoutVars>
          <dgm:chMax val="0"/>
          <dgm:bulletEnabled val="1"/>
        </dgm:presLayoutVars>
      </dgm:prSet>
      <dgm:spPr/>
    </dgm:pt>
    <dgm:pt modelId="{7B71EBA2-D6A9-4C57-BB9F-4637B05E6292}" type="pres">
      <dgm:prSet presAssocID="{70E15214-690C-40F2-8EB3-1E2318B6D8CA}" presName="childText" presStyleLbl="revTx" presStyleIdx="4" presStyleCnt="6">
        <dgm:presLayoutVars>
          <dgm:bulletEnabled val="1"/>
        </dgm:presLayoutVars>
      </dgm:prSet>
      <dgm:spPr/>
    </dgm:pt>
    <dgm:pt modelId="{A51DE34D-01A5-4CB6-B79C-991192064D76}" type="pres">
      <dgm:prSet presAssocID="{DF16301D-4661-45B3-9C8E-8CAB1F402E9E}" presName="parentText" presStyleLbl="node1" presStyleIdx="5" presStyleCnt="6">
        <dgm:presLayoutVars>
          <dgm:chMax val="0"/>
          <dgm:bulletEnabled val="1"/>
        </dgm:presLayoutVars>
      </dgm:prSet>
      <dgm:spPr/>
    </dgm:pt>
    <dgm:pt modelId="{4CFD587C-868D-4665-B921-2DB9BFF66350}" type="pres">
      <dgm:prSet presAssocID="{DF16301D-4661-45B3-9C8E-8CAB1F402E9E}" presName="childText" presStyleLbl="revTx" presStyleIdx="5" presStyleCnt="6">
        <dgm:presLayoutVars>
          <dgm:bulletEnabled val="1"/>
        </dgm:presLayoutVars>
      </dgm:prSet>
      <dgm:spPr/>
    </dgm:pt>
  </dgm:ptLst>
  <dgm:cxnLst>
    <dgm:cxn modelId="{7FFF841A-DF64-4E8B-A8BF-45CA0CBC3FAD}" type="presOf" srcId="{ED25A4C7-9645-4F60-B6EF-DBABC9EADFDB}" destId="{AF343E6E-E7A3-45B9-A1F5-A4BE33059727}" srcOrd="0" destOrd="0" presId="urn:microsoft.com/office/officeart/2005/8/layout/vList2"/>
    <dgm:cxn modelId="{BF8CE426-7FF3-4149-A04B-B4ED36B8403A}" type="presOf" srcId="{0C7248E5-5411-4058-B62D-85FD7538437C}" destId="{C10A7C43-E35A-4D26-AFA3-23D485FBB9FA}" srcOrd="0" destOrd="0" presId="urn:microsoft.com/office/officeart/2005/8/layout/vList2"/>
    <dgm:cxn modelId="{E28CD328-DD51-4552-8A9E-27F5971A799B}" type="presOf" srcId="{70E15214-690C-40F2-8EB3-1E2318B6D8CA}" destId="{D95A8F79-28FA-409B-B252-7EBDC7C85DA4}" srcOrd="0" destOrd="0" presId="urn:microsoft.com/office/officeart/2005/8/layout/vList2"/>
    <dgm:cxn modelId="{2BC5522C-C1D4-45D9-B6BD-A557DD1A205F}" type="presOf" srcId="{8C10A22F-B866-45DD-966B-DA77A3BA0978}" destId="{33393D3B-B78A-401F-ABFF-044235E69C35}" srcOrd="0" destOrd="0" presId="urn:microsoft.com/office/officeart/2005/8/layout/vList2"/>
    <dgm:cxn modelId="{EA26DA62-69AF-4715-81F0-EFE2D5519CF8}" type="presOf" srcId="{946F0011-497E-46FF-B4F5-A73DEF78E389}" destId="{72A492F8-FABC-49ED-80DD-AC19DFA5013D}" srcOrd="0" destOrd="0" presId="urn:microsoft.com/office/officeart/2005/8/layout/vList2"/>
    <dgm:cxn modelId="{88A35467-F255-4C44-B05B-8CB8FCDBE551}" srcId="{0C7248E5-5411-4058-B62D-85FD7538437C}" destId="{21C637C8-1047-4224-AA6C-36908A155A3B}" srcOrd="0" destOrd="0" parTransId="{B5FF0AB0-03AD-472D-845E-651F6608B902}" sibTransId="{28C552BD-E2A0-4F2E-9F8D-7595273B5A67}"/>
    <dgm:cxn modelId="{67271C6A-4731-4CC6-AE25-8252BB8A87FF}" srcId="{946F0011-497E-46FF-B4F5-A73DEF78E389}" destId="{0C7248E5-5411-4058-B62D-85FD7538437C}" srcOrd="0" destOrd="0" parTransId="{0C737B7C-C87E-4ABD-9945-FE7A730E6EFA}" sibTransId="{780D5039-637A-414F-B9A3-E79F43CC0504}"/>
    <dgm:cxn modelId="{0986817A-CDF7-4893-A9FC-A0B73A9B2C95}" srcId="{946F0011-497E-46FF-B4F5-A73DEF78E389}" destId="{8296D63C-5C39-476F-BF76-39750133FCF2}" srcOrd="1" destOrd="0" parTransId="{52AA154E-4F7A-4455-BD89-A6CB11EC299A}" sibTransId="{88E651F0-4C26-441B-9A5A-2F2015DB5761}"/>
    <dgm:cxn modelId="{A9B0CF7D-86AC-4178-BA9D-3BA673277253}" srcId="{946F0011-497E-46FF-B4F5-A73DEF78E389}" destId="{DF16301D-4661-45B3-9C8E-8CAB1F402E9E}" srcOrd="5" destOrd="0" parTransId="{94E305B2-5ECA-4950-AF27-FE0C528762F3}" sibTransId="{9F182D2A-3198-4924-B8C7-DC63F98F0BC9}"/>
    <dgm:cxn modelId="{FC8F4F88-AB20-4BF2-AE70-1B51C66281B4}" srcId="{946F0011-497E-46FF-B4F5-A73DEF78E389}" destId="{ED25A4C7-9645-4F60-B6EF-DBABC9EADFDB}" srcOrd="2" destOrd="0" parTransId="{1475B2C7-B584-453B-B37C-4F50003AC66B}" sibTransId="{2C3D9D19-7B6A-4865-B9F0-38C56DBA624E}"/>
    <dgm:cxn modelId="{A6C24F92-1B18-43FB-A903-2C265ECB7EB5}" type="presOf" srcId="{939F99C6-4361-4F71-A25A-C022D8B2E89C}" destId="{4CFD587C-868D-4665-B921-2DB9BFF66350}" srcOrd="0" destOrd="0" presId="urn:microsoft.com/office/officeart/2005/8/layout/vList2"/>
    <dgm:cxn modelId="{FB83D594-A696-4913-ABD0-1C523D434B12}" srcId="{946F0011-497E-46FF-B4F5-A73DEF78E389}" destId="{49049E8F-5691-424B-8E0D-DB6DE32BD35C}" srcOrd="3" destOrd="0" parTransId="{0FE3DE43-37A0-4DAB-927E-0314F9987E1F}" sibTransId="{891A409A-088B-4733-B241-62DE1550E970}"/>
    <dgm:cxn modelId="{000B4499-8592-410B-A2C0-EBF596C5A7CF}" srcId="{ED25A4C7-9645-4F60-B6EF-DBABC9EADFDB}" destId="{117F3D4C-9E53-4D97-AB4E-4EFC10E26531}" srcOrd="0" destOrd="0" parTransId="{2FF637A3-F4D7-4370-9DFD-D2FCF7D799B2}" sibTransId="{533BC088-33D3-495E-AF2B-B8364AB14C2B}"/>
    <dgm:cxn modelId="{5E1903A4-FA8A-4A8D-9163-71977F54BDB1}" srcId="{49049E8F-5691-424B-8E0D-DB6DE32BD35C}" destId="{8C10A22F-B866-45DD-966B-DA77A3BA0978}" srcOrd="0" destOrd="0" parTransId="{7129A92B-C2D5-498C-A4D4-7B98EFA6C2D7}" sibTransId="{37F244B2-6C2A-4AAD-A174-C5F263B9FB2C}"/>
    <dgm:cxn modelId="{3AAA68AB-E064-4DBA-96EF-B548995EB768}" type="presOf" srcId="{84E13A80-4091-48F6-9681-0968E322D251}" destId="{7B71EBA2-D6A9-4C57-BB9F-4637B05E6292}" srcOrd="0" destOrd="0" presId="urn:microsoft.com/office/officeart/2005/8/layout/vList2"/>
    <dgm:cxn modelId="{FB7011B3-55C2-4240-B4B6-0CFB42FEE96D}" type="presOf" srcId="{8296D63C-5C39-476F-BF76-39750133FCF2}" destId="{F646D086-5D9A-4338-8601-E441D23F4083}" srcOrd="0" destOrd="0" presId="urn:microsoft.com/office/officeart/2005/8/layout/vList2"/>
    <dgm:cxn modelId="{54CFBCB5-0656-4D5A-817A-2BDE12B72860}" type="presOf" srcId="{49049E8F-5691-424B-8E0D-DB6DE32BD35C}" destId="{2357E658-384D-4445-8308-235BF356CAB2}" srcOrd="0" destOrd="0" presId="urn:microsoft.com/office/officeart/2005/8/layout/vList2"/>
    <dgm:cxn modelId="{1277AFBC-68D9-4C96-A71E-E0CFE6CC6E12}" type="presOf" srcId="{117F3D4C-9E53-4D97-AB4E-4EFC10E26531}" destId="{648EFAEE-F953-45D1-A6F2-16D79D237B9D}" srcOrd="0" destOrd="0" presId="urn:microsoft.com/office/officeart/2005/8/layout/vList2"/>
    <dgm:cxn modelId="{58AC95CC-FFE7-4DCA-8F93-77EE7F3889F3}" type="presOf" srcId="{21C637C8-1047-4224-AA6C-36908A155A3B}" destId="{B31A888E-CCF9-4302-8651-0FC7A885040F}" srcOrd="0" destOrd="0" presId="urn:microsoft.com/office/officeart/2005/8/layout/vList2"/>
    <dgm:cxn modelId="{5DEC90D0-06A5-4AD1-9610-A25E8AE68C81}" srcId="{70E15214-690C-40F2-8EB3-1E2318B6D8CA}" destId="{84E13A80-4091-48F6-9681-0968E322D251}" srcOrd="0" destOrd="0" parTransId="{46524131-C28C-4808-AE3A-FEEBD048EFFC}" sibTransId="{449ADAAF-F707-4C7E-A344-EB354EA04099}"/>
    <dgm:cxn modelId="{F3E61ADC-7E7F-4765-BE14-D83D455F8FD3}" srcId="{8296D63C-5C39-476F-BF76-39750133FCF2}" destId="{3B23F112-D187-4255-8EF2-7EBA9F70F0C2}" srcOrd="0" destOrd="0" parTransId="{40CC39F7-8C44-475A-A8B0-F64439529C4D}" sibTransId="{9C51F39D-4023-4428-9548-2CEEB04D49C2}"/>
    <dgm:cxn modelId="{105F5FE3-C908-4E43-AC45-C9D7DFD12350}" srcId="{946F0011-497E-46FF-B4F5-A73DEF78E389}" destId="{70E15214-690C-40F2-8EB3-1E2318B6D8CA}" srcOrd="4" destOrd="0" parTransId="{58E0FA58-2BEE-4A54-BAA4-432611D0454E}" sibTransId="{BF55724E-FEE0-4C85-BC6D-117C0DC1E7FE}"/>
    <dgm:cxn modelId="{103D3CE9-AD46-4C25-BD47-3DACCF1192DF}" srcId="{DF16301D-4661-45B3-9C8E-8CAB1F402E9E}" destId="{939F99C6-4361-4F71-A25A-C022D8B2E89C}" srcOrd="0" destOrd="0" parTransId="{1080CB81-63A7-452D-8404-453054704DB1}" sibTransId="{8B1B7E6E-9617-4AF6-A0C5-0C4E677C66A3}"/>
    <dgm:cxn modelId="{6F53B0EA-DCB8-4694-BD9B-4AD654C34DE9}" type="presOf" srcId="{3B23F112-D187-4255-8EF2-7EBA9F70F0C2}" destId="{0A2DE90B-EF94-4E90-BD46-5CDED80372E9}" srcOrd="0" destOrd="0" presId="urn:microsoft.com/office/officeart/2005/8/layout/vList2"/>
    <dgm:cxn modelId="{AE4317F4-6566-462B-A8D1-00E1B7F1BECE}" type="presOf" srcId="{DF16301D-4661-45B3-9C8E-8CAB1F402E9E}" destId="{A51DE34D-01A5-4CB6-B79C-991192064D76}" srcOrd="0" destOrd="0" presId="urn:microsoft.com/office/officeart/2005/8/layout/vList2"/>
    <dgm:cxn modelId="{51A4DD44-52B2-4A32-A893-B1AB4E1672E7}" type="presParOf" srcId="{72A492F8-FABC-49ED-80DD-AC19DFA5013D}" destId="{C10A7C43-E35A-4D26-AFA3-23D485FBB9FA}" srcOrd="0" destOrd="0" presId="urn:microsoft.com/office/officeart/2005/8/layout/vList2"/>
    <dgm:cxn modelId="{7D25F9CC-7DB1-44B4-AA72-F7EED75FEEA9}" type="presParOf" srcId="{72A492F8-FABC-49ED-80DD-AC19DFA5013D}" destId="{B31A888E-CCF9-4302-8651-0FC7A885040F}" srcOrd="1" destOrd="0" presId="urn:microsoft.com/office/officeart/2005/8/layout/vList2"/>
    <dgm:cxn modelId="{8D9C2F25-1402-436E-A40F-91726BDFEF3F}" type="presParOf" srcId="{72A492F8-FABC-49ED-80DD-AC19DFA5013D}" destId="{F646D086-5D9A-4338-8601-E441D23F4083}" srcOrd="2" destOrd="0" presId="urn:microsoft.com/office/officeart/2005/8/layout/vList2"/>
    <dgm:cxn modelId="{6CAE7B99-635F-4E7D-A0E6-AC4C144E06B5}" type="presParOf" srcId="{72A492F8-FABC-49ED-80DD-AC19DFA5013D}" destId="{0A2DE90B-EF94-4E90-BD46-5CDED80372E9}" srcOrd="3" destOrd="0" presId="urn:microsoft.com/office/officeart/2005/8/layout/vList2"/>
    <dgm:cxn modelId="{A5B2D5CA-479F-45E0-8B3D-EC5103DE77C4}" type="presParOf" srcId="{72A492F8-FABC-49ED-80DD-AC19DFA5013D}" destId="{AF343E6E-E7A3-45B9-A1F5-A4BE33059727}" srcOrd="4" destOrd="0" presId="urn:microsoft.com/office/officeart/2005/8/layout/vList2"/>
    <dgm:cxn modelId="{C26C1DE8-5D83-4E53-B820-89E32BBC4530}" type="presParOf" srcId="{72A492F8-FABC-49ED-80DD-AC19DFA5013D}" destId="{648EFAEE-F953-45D1-A6F2-16D79D237B9D}" srcOrd="5" destOrd="0" presId="urn:microsoft.com/office/officeart/2005/8/layout/vList2"/>
    <dgm:cxn modelId="{773D7ED8-F17D-40BB-9044-60C14CFC70FA}" type="presParOf" srcId="{72A492F8-FABC-49ED-80DD-AC19DFA5013D}" destId="{2357E658-384D-4445-8308-235BF356CAB2}" srcOrd="6" destOrd="0" presId="urn:microsoft.com/office/officeart/2005/8/layout/vList2"/>
    <dgm:cxn modelId="{7B820A09-20F1-4AB3-B383-50C461856F19}" type="presParOf" srcId="{72A492F8-FABC-49ED-80DD-AC19DFA5013D}" destId="{33393D3B-B78A-401F-ABFF-044235E69C35}" srcOrd="7" destOrd="0" presId="urn:microsoft.com/office/officeart/2005/8/layout/vList2"/>
    <dgm:cxn modelId="{F853CE13-27A8-498C-8DD4-1C142EAAB17A}" type="presParOf" srcId="{72A492F8-FABC-49ED-80DD-AC19DFA5013D}" destId="{D95A8F79-28FA-409B-B252-7EBDC7C85DA4}" srcOrd="8" destOrd="0" presId="urn:microsoft.com/office/officeart/2005/8/layout/vList2"/>
    <dgm:cxn modelId="{AFAD1EED-F8EE-4D98-9C26-BF5C35C3D432}" type="presParOf" srcId="{72A492F8-FABC-49ED-80DD-AC19DFA5013D}" destId="{7B71EBA2-D6A9-4C57-BB9F-4637B05E6292}" srcOrd="9" destOrd="0" presId="urn:microsoft.com/office/officeart/2005/8/layout/vList2"/>
    <dgm:cxn modelId="{CCF9A374-4A5A-4A91-B77C-2DB78D8F8A96}" type="presParOf" srcId="{72A492F8-FABC-49ED-80DD-AC19DFA5013D}" destId="{A51DE34D-01A5-4CB6-B79C-991192064D76}" srcOrd="10" destOrd="0" presId="urn:microsoft.com/office/officeart/2005/8/layout/vList2"/>
    <dgm:cxn modelId="{0E0D8DE4-BC98-4CD4-803F-B12C84A2B658}" type="presParOf" srcId="{72A492F8-FABC-49ED-80DD-AC19DFA5013D}" destId="{4CFD587C-868D-4665-B921-2DB9BFF66350}" srcOrd="1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85332-CFE2-46EA-9507-73A3896F5F74}">
      <dsp:nvSpPr>
        <dsp:cNvPr id="0" name=""/>
        <dsp:cNvSpPr/>
      </dsp:nvSpPr>
      <dsp:spPr>
        <a:xfrm>
          <a:off x="0" y="463139"/>
          <a:ext cx="4572000" cy="680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EB4DD2-05EC-419C-ADEC-E06D811239EA}">
      <dsp:nvSpPr>
        <dsp:cNvPr id="0" name=""/>
        <dsp:cNvSpPr/>
      </dsp:nvSpPr>
      <dsp:spPr>
        <a:xfrm>
          <a:off x="228600" y="64619"/>
          <a:ext cx="3200400" cy="7970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Minimum Wage</a:t>
          </a:r>
          <a:endParaRPr lang="en-US" sz="2700" kern="1200"/>
        </a:p>
      </dsp:txBody>
      <dsp:txXfrm>
        <a:off x="267508" y="103527"/>
        <a:ext cx="3122584" cy="719224"/>
      </dsp:txXfrm>
    </dsp:sp>
    <dsp:sp modelId="{5CC02650-AFDF-42BA-8C24-E4D592370E13}">
      <dsp:nvSpPr>
        <dsp:cNvPr id="0" name=""/>
        <dsp:cNvSpPr/>
      </dsp:nvSpPr>
      <dsp:spPr>
        <a:xfrm>
          <a:off x="0" y="1687859"/>
          <a:ext cx="4572000" cy="680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9E46CB-E581-46AF-8C26-970C5E6D8EBE}">
      <dsp:nvSpPr>
        <dsp:cNvPr id="0" name=""/>
        <dsp:cNvSpPr/>
      </dsp:nvSpPr>
      <dsp:spPr>
        <a:xfrm>
          <a:off x="228600" y="1289339"/>
          <a:ext cx="3200400" cy="7970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Median Gross Rent</a:t>
          </a:r>
          <a:br>
            <a:rPr lang="en-US" sz="2700" kern="1200">
              <a:latin typeface="Calibri Light" panose="020F0302020204030204"/>
            </a:rPr>
          </a:br>
          <a:r>
            <a:rPr lang="en-US" sz="2700" kern="1200">
              <a:latin typeface="Calibri Light" panose="020F0302020204030204"/>
            </a:rPr>
            <a:t>Studio Apt</a:t>
          </a:r>
          <a:endParaRPr lang="en-US" sz="2700" kern="1200"/>
        </a:p>
      </dsp:txBody>
      <dsp:txXfrm>
        <a:off x="267508" y="1328247"/>
        <a:ext cx="3122584" cy="719224"/>
      </dsp:txXfrm>
    </dsp:sp>
    <dsp:sp modelId="{1699E9F8-9FE0-4D47-95A2-DCA6C2DDC015}">
      <dsp:nvSpPr>
        <dsp:cNvPr id="0" name=""/>
        <dsp:cNvSpPr/>
      </dsp:nvSpPr>
      <dsp:spPr>
        <a:xfrm>
          <a:off x="0" y="2912580"/>
          <a:ext cx="4572000" cy="680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F7C12-0223-4A74-8236-E2263C02028C}">
      <dsp:nvSpPr>
        <dsp:cNvPr id="0" name=""/>
        <dsp:cNvSpPr/>
      </dsp:nvSpPr>
      <dsp:spPr>
        <a:xfrm>
          <a:off x="228600" y="2514059"/>
          <a:ext cx="3200400" cy="797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Fair Market Rent </a:t>
          </a:r>
          <a:br>
            <a:rPr lang="en-US" sz="2700" kern="1200">
              <a:latin typeface="Calibri Light" panose="020F0302020204030204"/>
            </a:rPr>
          </a:br>
          <a:r>
            <a:rPr lang="en-US" sz="2700" kern="1200">
              <a:latin typeface="Calibri Light" panose="020F0302020204030204"/>
            </a:rPr>
            <a:t>Studio Apt</a:t>
          </a:r>
          <a:endParaRPr lang="en-US" sz="2700" kern="1200"/>
        </a:p>
      </dsp:txBody>
      <dsp:txXfrm>
        <a:off x="267508" y="2552967"/>
        <a:ext cx="3122584"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85332-CFE2-46EA-9507-73A3896F5F74}">
      <dsp:nvSpPr>
        <dsp:cNvPr id="0" name=""/>
        <dsp:cNvSpPr/>
      </dsp:nvSpPr>
      <dsp:spPr>
        <a:xfrm>
          <a:off x="0" y="463139"/>
          <a:ext cx="4572000" cy="680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EB4DD2-05EC-419C-ADEC-E06D811239EA}">
      <dsp:nvSpPr>
        <dsp:cNvPr id="0" name=""/>
        <dsp:cNvSpPr/>
      </dsp:nvSpPr>
      <dsp:spPr>
        <a:xfrm>
          <a:off x="228600" y="64619"/>
          <a:ext cx="3200400" cy="7970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Minimum Wage</a:t>
          </a:r>
          <a:endParaRPr lang="en-US" sz="2700" kern="1200"/>
        </a:p>
      </dsp:txBody>
      <dsp:txXfrm>
        <a:off x="267508" y="103527"/>
        <a:ext cx="3122584" cy="719224"/>
      </dsp:txXfrm>
    </dsp:sp>
    <dsp:sp modelId="{5CC02650-AFDF-42BA-8C24-E4D592370E13}">
      <dsp:nvSpPr>
        <dsp:cNvPr id="0" name=""/>
        <dsp:cNvSpPr/>
      </dsp:nvSpPr>
      <dsp:spPr>
        <a:xfrm>
          <a:off x="0" y="1687859"/>
          <a:ext cx="4572000" cy="680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9E46CB-E581-46AF-8C26-970C5E6D8EBE}">
      <dsp:nvSpPr>
        <dsp:cNvPr id="0" name=""/>
        <dsp:cNvSpPr/>
      </dsp:nvSpPr>
      <dsp:spPr>
        <a:xfrm>
          <a:off x="228600" y="1289339"/>
          <a:ext cx="3200400" cy="7970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Median Gross Rent</a:t>
          </a:r>
          <a:br>
            <a:rPr lang="en-US" sz="2700" kern="1200">
              <a:latin typeface="Calibri Light" panose="020F0302020204030204"/>
            </a:rPr>
          </a:br>
          <a:r>
            <a:rPr lang="en-US" sz="2700" kern="1200">
              <a:latin typeface="Calibri Light" panose="020F0302020204030204"/>
            </a:rPr>
            <a:t>Studio Apt</a:t>
          </a:r>
          <a:endParaRPr lang="en-US" sz="2700" kern="1200"/>
        </a:p>
      </dsp:txBody>
      <dsp:txXfrm>
        <a:off x="267508" y="1328247"/>
        <a:ext cx="3122584" cy="719224"/>
      </dsp:txXfrm>
    </dsp:sp>
    <dsp:sp modelId="{1699E9F8-9FE0-4D47-95A2-DCA6C2DDC015}">
      <dsp:nvSpPr>
        <dsp:cNvPr id="0" name=""/>
        <dsp:cNvSpPr/>
      </dsp:nvSpPr>
      <dsp:spPr>
        <a:xfrm>
          <a:off x="0" y="2912580"/>
          <a:ext cx="4572000" cy="680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F7C12-0223-4A74-8236-E2263C02028C}">
      <dsp:nvSpPr>
        <dsp:cNvPr id="0" name=""/>
        <dsp:cNvSpPr/>
      </dsp:nvSpPr>
      <dsp:spPr>
        <a:xfrm>
          <a:off x="228600" y="2514059"/>
          <a:ext cx="3200400" cy="797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Fair Market Rent</a:t>
          </a:r>
          <a:br>
            <a:rPr lang="en-US" sz="2700" kern="1200">
              <a:latin typeface="Calibri Light" panose="020F0302020204030204"/>
            </a:rPr>
          </a:br>
          <a:r>
            <a:rPr lang="en-US" sz="2700" kern="1200">
              <a:latin typeface="Calibri Light" panose="020F0302020204030204"/>
            </a:rPr>
            <a:t>Studio Apt </a:t>
          </a:r>
          <a:endParaRPr lang="en-US" sz="2700" kern="1200"/>
        </a:p>
      </dsp:txBody>
      <dsp:txXfrm>
        <a:off x="267508" y="2552967"/>
        <a:ext cx="3122584"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A7C43-E35A-4D26-AFA3-23D485FBB9FA}">
      <dsp:nvSpPr>
        <dsp:cNvPr id="0" name=""/>
        <dsp:cNvSpPr/>
      </dsp:nvSpPr>
      <dsp:spPr>
        <a:xfrm>
          <a:off x="0" y="229509"/>
          <a:ext cx="10515600"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a:cs typeface="Calibri"/>
            </a:rPr>
            <a:t>Is FMR associated with homelessness rate?</a:t>
          </a:r>
        </a:p>
      </dsp:txBody>
      <dsp:txXfrm>
        <a:off x="18734" y="248243"/>
        <a:ext cx="10478132" cy="346292"/>
      </dsp:txXfrm>
    </dsp:sp>
    <dsp:sp modelId="{B31A888E-CCF9-4302-8651-0FC7A885040F}">
      <dsp:nvSpPr>
        <dsp:cNvPr id="0" name=""/>
        <dsp:cNvSpPr/>
      </dsp:nvSpPr>
      <dsp:spPr>
        <a:xfrm>
          <a:off x="0" y="613269"/>
          <a:ext cx="1051560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kern="1200">
              <a:latin typeface="Calibri"/>
              <a:cs typeface="Calibri"/>
            </a:rPr>
            <a:t>Yes, our models demonstrated a positive relationship.</a:t>
          </a:r>
        </a:p>
      </dsp:txBody>
      <dsp:txXfrm>
        <a:off x="0" y="613269"/>
        <a:ext cx="10515600" cy="264960"/>
      </dsp:txXfrm>
    </dsp:sp>
    <dsp:sp modelId="{F646D086-5D9A-4338-8601-E441D23F4083}">
      <dsp:nvSpPr>
        <dsp:cNvPr id="0" name=""/>
        <dsp:cNvSpPr/>
      </dsp:nvSpPr>
      <dsp:spPr>
        <a:xfrm>
          <a:off x="0" y="878229"/>
          <a:ext cx="10515600" cy="3837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a:cs typeface="Calibri"/>
            </a:rPr>
            <a:t>Is median gross rent associated with homelessness rate? Does this relationship vary based on the number of bedrooms?</a:t>
          </a:r>
        </a:p>
      </dsp:txBody>
      <dsp:txXfrm>
        <a:off x="18734" y="896963"/>
        <a:ext cx="10478132" cy="346292"/>
      </dsp:txXfrm>
    </dsp:sp>
    <dsp:sp modelId="{0A2DE90B-EF94-4E90-BD46-5CDED80372E9}">
      <dsp:nvSpPr>
        <dsp:cNvPr id="0" name=""/>
        <dsp:cNvSpPr/>
      </dsp:nvSpPr>
      <dsp:spPr>
        <a:xfrm>
          <a:off x="0" y="1261989"/>
          <a:ext cx="1051560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kern="1200">
              <a:latin typeface="Calibri"/>
              <a:cs typeface="Calibri"/>
            </a:rPr>
            <a:t>Yes, our models indicated that the MGR of a studio apartment has the strongest relationship</a:t>
          </a:r>
        </a:p>
      </dsp:txBody>
      <dsp:txXfrm>
        <a:off x="0" y="1261989"/>
        <a:ext cx="10515600" cy="264960"/>
      </dsp:txXfrm>
    </dsp:sp>
    <dsp:sp modelId="{AF343E6E-E7A3-45B9-A1F5-A4BE33059727}">
      <dsp:nvSpPr>
        <dsp:cNvPr id="0" name=""/>
        <dsp:cNvSpPr/>
      </dsp:nvSpPr>
      <dsp:spPr>
        <a:xfrm>
          <a:off x="0" y="1526949"/>
          <a:ext cx="10515600" cy="3837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Calibri"/>
              <a:cs typeface="Calibri"/>
            </a:rPr>
            <a:t>Is minimum wage associated with homelessness rate?</a:t>
          </a:r>
        </a:p>
      </dsp:txBody>
      <dsp:txXfrm>
        <a:off x="18734" y="1545683"/>
        <a:ext cx="10478132" cy="346292"/>
      </dsp:txXfrm>
    </dsp:sp>
    <dsp:sp modelId="{648EFAEE-F953-45D1-A6F2-16D79D237B9D}">
      <dsp:nvSpPr>
        <dsp:cNvPr id="0" name=""/>
        <dsp:cNvSpPr/>
      </dsp:nvSpPr>
      <dsp:spPr>
        <a:xfrm>
          <a:off x="0" y="1910709"/>
          <a:ext cx="1051560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kern="1200">
              <a:latin typeface="Calibri"/>
              <a:cs typeface="Calibri"/>
            </a:rPr>
            <a:t>Yes, there is a statistically significant positive relationship.</a:t>
          </a:r>
        </a:p>
      </dsp:txBody>
      <dsp:txXfrm>
        <a:off x="0" y="1910709"/>
        <a:ext cx="10515600" cy="264960"/>
      </dsp:txXfrm>
    </dsp:sp>
    <dsp:sp modelId="{2357E658-384D-4445-8308-235BF356CAB2}">
      <dsp:nvSpPr>
        <dsp:cNvPr id="0" name=""/>
        <dsp:cNvSpPr/>
      </dsp:nvSpPr>
      <dsp:spPr>
        <a:xfrm>
          <a:off x="0" y="2175669"/>
          <a:ext cx="10515600" cy="3837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a:cs typeface="Calibri"/>
            </a:rPr>
            <a:t>Is median income associated with homelessness rate?</a:t>
          </a:r>
        </a:p>
      </dsp:txBody>
      <dsp:txXfrm>
        <a:off x="18734" y="2194403"/>
        <a:ext cx="10478132" cy="346292"/>
      </dsp:txXfrm>
    </dsp:sp>
    <dsp:sp modelId="{33393D3B-B78A-401F-ABFF-044235E69C35}">
      <dsp:nvSpPr>
        <dsp:cNvPr id="0" name=""/>
        <dsp:cNvSpPr/>
      </dsp:nvSpPr>
      <dsp:spPr>
        <a:xfrm>
          <a:off x="0" y="2559429"/>
          <a:ext cx="1051560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kern="1200">
              <a:latin typeface="Calibri"/>
              <a:cs typeface="Calibri"/>
            </a:rPr>
            <a:t>No, our models did not show a significant relationship.</a:t>
          </a:r>
        </a:p>
      </dsp:txBody>
      <dsp:txXfrm>
        <a:off x="0" y="2559429"/>
        <a:ext cx="10515600" cy="264960"/>
      </dsp:txXfrm>
    </dsp:sp>
    <dsp:sp modelId="{D95A8F79-28FA-409B-B252-7EBDC7C85DA4}">
      <dsp:nvSpPr>
        <dsp:cNvPr id="0" name=""/>
        <dsp:cNvSpPr/>
      </dsp:nvSpPr>
      <dsp:spPr>
        <a:xfrm>
          <a:off x="0" y="2824389"/>
          <a:ext cx="10515600" cy="38376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Calibri"/>
              <a:cs typeface="Calibri"/>
            </a:rPr>
            <a:t>Is poverty rate associated with homelessness rate?</a:t>
          </a:r>
        </a:p>
      </dsp:txBody>
      <dsp:txXfrm>
        <a:off x="18734" y="2843123"/>
        <a:ext cx="10478132" cy="346292"/>
      </dsp:txXfrm>
    </dsp:sp>
    <dsp:sp modelId="{7B71EBA2-D6A9-4C57-BB9F-4637B05E6292}">
      <dsp:nvSpPr>
        <dsp:cNvPr id="0" name=""/>
        <dsp:cNvSpPr/>
      </dsp:nvSpPr>
      <dsp:spPr>
        <a:xfrm>
          <a:off x="0" y="3208149"/>
          <a:ext cx="1051560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kern="1200">
              <a:latin typeface="Calibri"/>
              <a:cs typeface="Calibri"/>
            </a:rPr>
            <a:t>No, our models did not show a significant relationship.</a:t>
          </a:r>
        </a:p>
      </dsp:txBody>
      <dsp:txXfrm>
        <a:off x="0" y="3208149"/>
        <a:ext cx="10515600" cy="264960"/>
      </dsp:txXfrm>
    </dsp:sp>
    <dsp:sp modelId="{A51DE34D-01A5-4CB6-B79C-991192064D76}">
      <dsp:nvSpPr>
        <dsp:cNvPr id="0" name=""/>
        <dsp:cNvSpPr/>
      </dsp:nvSpPr>
      <dsp:spPr>
        <a:xfrm>
          <a:off x="0" y="3473109"/>
          <a:ext cx="10515600"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Calibri"/>
              <a:cs typeface="Calibri"/>
            </a:rPr>
            <a:t>Is unemployment rate associated with homelessness rate?</a:t>
          </a:r>
        </a:p>
      </dsp:txBody>
      <dsp:txXfrm>
        <a:off x="18734" y="3491843"/>
        <a:ext cx="10478132" cy="346292"/>
      </dsp:txXfrm>
    </dsp:sp>
    <dsp:sp modelId="{4CFD587C-868D-4665-B921-2DB9BFF66350}">
      <dsp:nvSpPr>
        <dsp:cNvPr id="0" name=""/>
        <dsp:cNvSpPr/>
      </dsp:nvSpPr>
      <dsp:spPr>
        <a:xfrm>
          <a:off x="0" y="3856869"/>
          <a:ext cx="1051560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US" sz="1200" kern="1200">
              <a:latin typeface="Calibri"/>
              <a:cs typeface="Calibri"/>
            </a:rPr>
            <a:t>No, our models did not show a significant relationship.</a:t>
          </a:r>
          <a:endParaRPr lang="en-US" sz="1200" kern="1200"/>
        </a:p>
      </dsp:txBody>
      <dsp:txXfrm>
        <a:off x="0" y="3856869"/>
        <a:ext cx="10515600" cy="2649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E97DE-AD40-4F95-AD57-6C702027DADC}" type="datetimeFigureOut">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9D04E-BA7F-4B51-9873-0F93A6E896B7}" type="slidenum">
              <a:t>‹#›</a:t>
            </a:fld>
            <a:endParaRPr lang="en-US"/>
          </a:p>
        </p:txBody>
      </p:sp>
    </p:spTree>
    <p:extLst>
      <p:ext uri="{BB962C8B-B14F-4D97-AF65-F5344CB8AC3E}">
        <p14:creationId xmlns:p14="http://schemas.microsoft.com/office/powerpoint/2010/main" val="1757127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Multivariate regression is a statistical technique used to understand the relationship between multiple independent variables and more than one dependent variable. It is useful for exploring complex relationships where multiple outcomes are influenced by multiple variables at the same time. Our model predicts 'homeless individual rate' and 'homeless family rate' based on the relationship with each independent variable. The variables used in the model are unemployment rate, poverty rate, median income, minimum wage, Gross median rent for studio apartments, and FMR for studio apartments</a:t>
            </a:r>
            <a:endParaRPr lang="en-US">
              <a:ea typeface="Calibri" panose="020F0502020204030204"/>
              <a:cs typeface="Calibri"/>
            </a:endParaRPr>
          </a:p>
          <a:p>
            <a:endParaRPr lang="en-US">
              <a:cs typeface="Calibri"/>
            </a:endParaRPr>
          </a:p>
          <a:p>
            <a:r>
              <a:rPr lang="en-US">
                <a:cs typeface="Calibri"/>
              </a:rPr>
              <a:t>The outcome was the same for each dependent variable and an increase in minimum wage, GMR, or  FMR resulted in an increase in the homelessness rate for both individuals and families, however the same is not true for the unemployment rate, poverty rate, or median income.</a:t>
            </a:r>
            <a:endParaRPr lang="en-US">
              <a:ea typeface="Calibri" panose="020F0502020204030204"/>
              <a:cs typeface="Calibri"/>
            </a:endParaRPr>
          </a:p>
          <a:p>
            <a:endParaRPr lang="en-US">
              <a:cs typeface="Calibri"/>
            </a:endParaRPr>
          </a:p>
          <a:p>
            <a:r>
              <a:rPr lang="en-US">
                <a:ea typeface="Calibri"/>
                <a:cs typeface="Calibri"/>
              </a:rPr>
              <a:t>The model fit is marginal at 50%</a:t>
            </a:r>
            <a:endParaRPr lang="en-US">
              <a:cs typeface="Calibri"/>
            </a:endParaRPr>
          </a:p>
          <a:p>
            <a:pPr marL="285750" indent="-285750">
              <a:buFont typeface="Arial"/>
              <a:buChar char="•"/>
            </a:pPr>
            <a:r>
              <a:rPr lang="en-US">
                <a:cs typeface="Calibri"/>
              </a:rPr>
              <a:t>Adjusted R Squared for Individual = </a:t>
            </a:r>
            <a:r>
              <a:rPr lang="en-US"/>
              <a:t>0.5426 </a:t>
            </a:r>
            <a:endParaRPr lang="en-US">
              <a:ea typeface="Calibri" panose="020F0502020204030204"/>
              <a:cs typeface="Calibri"/>
            </a:endParaRPr>
          </a:p>
          <a:p>
            <a:pPr marL="285750" indent="-285750">
              <a:buFont typeface="Arial"/>
              <a:buChar char="•"/>
            </a:pPr>
            <a:r>
              <a:rPr lang="en-US">
                <a:cs typeface="Calibri"/>
              </a:rPr>
              <a:t>Adjusted R Squared for Families = </a:t>
            </a:r>
            <a:r>
              <a:rPr lang="en-US"/>
              <a:t>0.5281 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9B9D04E-BA7F-4B51-9873-0F93A6E896B7}" type="slidenum">
              <a:rPr lang="en-US"/>
              <a:t>6</a:t>
            </a:fld>
            <a:endParaRPr lang="en-US"/>
          </a:p>
        </p:txBody>
      </p:sp>
    </p:spTree>
    <p:extLst>
      <p:ext uri="{BB962C8B-B14F-4D97-AF65-F5344CB8AC3E}">
        <p14:creationId xmlns:p14="http://schemas.microsoft.com/office/powerpoint/2010/main" val="310889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greater variability in the predictions at the higher rates of homelessness, which is indicated by the red dashed line. As the predicted rate increases, the actual rate tends to increase, more so in the individual homeless rate. This implies that the model is capturing some part of the underlying relationship between the predictors and the individual homelessness rate.</a:t>
            </a:r>
            <a:endParaRPr lang="en-US">
              <a:ea typeface="Calibri" panose="020F0502020204030204"/>
              <a:cs typeface="Calibri" panose="020F0502020204030204"/>
            </a:endParaRPr>
          </a:p>
          <a:p>
            <a:pPr>
              <a:buFont typeface="Arial"/>
              <a:buChar char="•"/>
            </a:pPr>
            <a:endParaRPr lang="en-US"/>
          </a:p>
          <a:p>
            <a:r>
              <a:rPr lang="en-US"/>
              <a:t>There are several points that deviate significantly from the red dashed line, especially at the higher values. This suggests that the model predictions are less accurate in these ranges. It could be a sign that the model does not fully capture the complexity of the factors influencing higher rates of family or Individual homelessness.</a:t>
            </a:r>
            <a:endParaRPr lang="en-US">
              <a:ea typeface="Calibri" panose="020F0502020204030204"/>
              <a:cs typeface="Calibri" panose="020F0502020204030204"/>
            </a:endParaRPr>
          </a:p>
          <a:p>
            <a:pPr marL="171450" indent="-171450">
              <a:buFont typeface="Arial"/>
              <a:buChar char="•"/>
            </a:pP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89B9D04E-BA7F-4B51-9873-0F93A6E896B7}" type="slidenum">
              <a:rPr lang="en-US"/>
              <a:t>7</a:t>
            </a:fld>
            <a:endParaRPr lang="en-US"/>
          </a:p>
        </p:txBody>
      </p:sp>
    </p:spTree>
    <p:extLst>
      <p:ext uri="{BB962C8B-B14F-4D97-AF65-F5344CB8AC3E}">
        <p14:creationId xmlns:p14="http://schemas.microsoft.com/office/powerpoint/2010/main" val="4174005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Across all models an increase in the FMR for a studio apartment, median gross rent for a studio apartment, and the minimum wage all increased the rate of homelessness for both individuals and families.</a:t>
            </a:r>
          </a:p>
          <a:p>
            <a:endParaRPr lang="en-US">
              <a:ea typeface="Calibri"/>
              <a:cs typeface="Calibri"/>
            </a:endParaRPr>
          </a:p>
          <a:p>
            <a:r>
              <a:rPr lang="en-US">
                <a:ea typeface="Calibri"/>
                <a:cs typeface="Calibri"/>
              </a:rPr>
              <a:t>Median gross rent for a studio apartment has a positive relationship with individual and family homeless rates. We chose to use only MGR for studio apartments because early models indicated collinearity between studio apartments and 1 bedroom apartments. We also chose to exclude 2 bedroom apartments because early models indicated that there was very little relationship.</a:t>
            </a:r>
          </a:p>
        </p:txBody>
      </p:sp>
      <p:sp>
        <p:nvSpPr>
          <p:cNvPr id="4" name="Slide Number Placeholder 3"/>
          <p:cNvSpPr>
            <a:spLocks noGrp="1"/>
          </p:cNvSpPr>
          <p:nvPr>
            <p:ph type="sldNum" sz="quarter" idx="5"/>
          </p:nvPr>
        </p:nvSpPr>
        <p:spPr/>
        <p:txBody>
          <a:bodyPr/>
          <a:lstStyle/>
          <a:p>
            <a:fld id="{89B9D04E-BA7F-4B51-9873-0F93A6E896B7}" type="slidenum">
              <a:rPr lang="en-US"/>
              <a:t>15</a:t>
            </a:fld>
            <a:endParaRPr lang="en-US"/>
          </a:p>
        </p:txBody>
      </p:sp>
    </p:spTree>
    <p:extLst>
      <p:ext uri="{BB962C8B-B14F-4D97-AF65-F5344CB8AC3E}">
        <p14:creationId xmlns:p14="http://schemas.microsoft.com/office/powerpoint/2010/main" val="175680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fair market rent for studio apartments was the strongest predictor across all models, however, caution should be taken before giving full confidence to the results. There are some factors that should be further examined.</a:t>
            </a:r>
          </a:p>
          <a:p>
            <a:endParaRPr lang="en-US"/>
          </a:p>
          <a:p>
            <a:r>
              <a:rPr lang="en-US"/>
              <a:t>For instance, we do not know what determinants are used by the government when deciding how to adjust the value of the fair market rent vouchers, it is possible, and likely, that some of the variables we have used as predictors are also included in calculating the FMR.</a:t>
            </a:r>
          </a:p>
          <a:p>
            <a:endParaRPr lang="en-US"/>
          </a:p>
          <a:p>
            <a:r>
              <a:rPr lang="en-US"/>
              <a:t>Another possibility is that the linear relationship between FMR and homelessness is created by other factors. Perhaps the government is not recognizing predictors early enough and responding too late, therefore by the time the fair market rent values are increased homeless rates have already risen, creating a false relationship. This would be an interesting question for further investigation. Correctly identifying the predictors, especially the early predictors, could influence some governments to respond faster and increase voucher amounts in areas with rising costs and prevent further increases in homelessness early on.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9B9D04E-BA7F-4B51-9873-0F93A6E896B7}" type="slidenum">
              <a:rPr lang="en-US"/>
              <a:t>16</a:t>
            </a:fld>
            <a:endParaRPr lang="en-US"/>
          </a:p>
        </p:txBody>
      </p:sp>
    </p:spTree>
    <p:extLst>
      <p:ext uri="{BB962C8B-B14F-4D97-AF65-F5344CB8AC3E}">
        <p14:creationId xmlns:p14="http://schemas.microsoft.com/office/powerpoint/2010/main" val="171046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jpeg"/><Relationship Id="rId7" Type="http://schemas.openxmlformats.org/officeDocument/2006/relationships/diagramColors" Target="../diagrams/colors3.xml"/><Relationship Id="rId12"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8.png"/><Relationship Id="rId5" Type="http://schemas.openxmlformats.org/officeDocument/2006/relationships/diagramLayout" Target="../diagrams/layout3.xml"/><Relationship Id="rId10" Type="http://schemas.openxmlformats.org/officeDocument/2006/relationships/image" Target="../media/image17.svg"/><Relationship Id="rId4" Type="http://schemas.openxmlformats.org/officeDocument/2006/relationships/diagramData" Target="../diagrams/data3.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737238" y="1412489"/>
            <a:ext cx="2871095" cy="2156621"/>
          </a:xfrm>
        </p:spPr>
        <p:txBody>
          <a:bodyPr vert="horz" lIns="91440" tIns="45720" rIns="91440" bIns="45720" rtlCol="0" anchor="t">
            <a:noAutofit/>
          </a:bodyPr>
          <a:lstStyle/>
          <a:p>
            <a:pPr algn="l"/>
            <a:r>
              <a:rPr lang="en-US" sz="4000" kern="1200">
                <a:solidFill>
                  <a:srgbClr val="FFFFFF"/>
                </a:solidFill>
                <a:latin typeface="+mj-lt"/>
                <a:ea typeface="+mj-ea"/>
                <a:cs typeface="+mj-cs"/>
              </a:rPr>
              <a:t>Homeless Trends: A Data-Driven Exploration</a:t>
            </a:r>
            <a:endParaRPr lang="en-US" sz="4000" kern="1200">
              <a:solidFill>
                <a:srgbClr val="FFFFFF"/>
              </a:solidFill>
              <a:latin typeface="+mj-lt"/>
              <a:cs typeface="Calibri Light"/>
            </a:endParaRPr>
          </a:p>
        </p:txBody>
      </p:sp>
      <p:sp>
        <p:nvSpPr>
          <p:cNvPr id="3" name="Subtitle 2"/>
          <p:cNvSpPr>
            <a:spLocks noGrp="1"/>
          </p:cNvSpPr>
          <p:nvPr>
            <p:ph type="subTitle" idx="1"/>
          </p:nvPr>
        </p:nvSpPr>
        <p:spPr>
          <a:xfrm>
            <a:off x="5396915" y="2035944"/>
            <a:ext cx="3897124" cy="2315351"/>
          </a:xfrm>
        </p:spPr>
        <p:txBody>
          <a:bodyPr vert="horz" lIns="91440" tIns="45720" rIns="91440" bIns="45720" rtlCol="0" anchor="t">
            <a:normAutofit/>
          </a:bodyPr>
          <a:lstStyle/>
          <a:p>
            <a:pPr algn="l"/>
            <a:endParaRPr lang="en-US" sz="2000" dirty="0">
              <a:latin typeface="Calibri Light"/>
              <a:ea typeface="Calibri Light"/>
              <a:cs typeface="Calibri Light"/>
            </a:endParaRPr>
          </a:p>
        </p:txBody>
      </p:sp>
      <p:sp>
        <p:nvSpPr>
          <p:cNvPr id="5" name="Subtitle 2">
            <a:extLst>
              <a:ext uri="{FF2B5EF4-FFF2-40B4-BE49-F238E27FC236}">
                <a16:creationId xmlns:a16="http://schemas.microsoft.com/office/drawing/2014/main" id="{0A898C3D-CE4E-F718-6A63-38D334149AC5}"/>
              </a:ext>
            </a:extLst>
          </p:cNvPr>
          <p:cNvSpPr txBox="1">
            <a:spLocks/>
          </p:cNvSpPr>
          <p:nvPr/>
        </p:nvSpPr>
        <p:spPr>
          <a:xfrm>
            <a:off x="804631" y="3974967"/>
            <a:ext cx="2223704" cy="75359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solidFill>
                  <a:schemeClr val="bg1"/>
                </a:solidFill>
                <a:latin typeface="Calibri Light"/>
                <a:ea typeface="Calibri Light"/>
                <a:cs typeface="Calibri Light"/>
              </a:rPr>
              <a:t>Archana Tata</a:t>
            </a:r>
          </a:p>
        </p:txBody>
      </p:sp>
      <p:pic>
        <p:nvPicPr>
          <p:cNvPr id="6" name="Picture 5" descr="A person lying on a bench with a sign&#10;&#10;Description automatically generated">
            <a:extLst>
              <a:ext uri="{FF2B5EF4-FFF2-40B4-BE49-F238E27FC236}">
                <a16:creationId xmlns:a16="http://schemas.microsoft.com/office/drawing/2014/main" id="{45897A0D-735A-AB1D-461E-3A16D47A0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963" y="137653"/>
            <a:ext cx="7621721" cy="660727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E15B-EF13-8DBD-4314-3BF321FE2EEC}"/>
              </a:ext>
            </a:extLst>
          </p:cNvPr>
          <p:cNvSpPr>
            <a:spLocks noGrp="1"/>
          </p:cNvSpPr>
          <p:nvPr>
            <p:ph type="title"/>
          </p:nvPr>
        </p:nvSpPr>
        <p:spPr>
          <a:xfrm>
            <a:off x="2117" y="291042"/>
            <a:ext cx="12177183" cy="545206"/>
          </a:xfrm>
          <a:solidFill>
            <a:schemeClr val="tx1">
              <a:lumMod val="65000"/>
              <a:lumOff val="35000"/>
            </a:schemeClr>
          </a:solidFill>
        </p:spPr>
        <p:txBody>
          <a:bodyPr>
            <a:normAutofit/>
          </a:bodyPr>
          <a:lstStyle/>
          <a:p>
            <a:pPr algn="ctr"/>
            <a:r>
              <a:rPr lang="en-US" sz="2800" b="1">
                <a:solidFill>
                  <a:schemeClr val="bg1"/>
                </a:solidFill>
                <a:latin typeface="Calibri"/>
                <a:ea typeface="Calibri"/>
                <a:cs typeface="Calibri Light"/>
              </a:rPr>
              <a:t>Random Forest Model</a:t>
            </a:r>
            <a:endParaRPr lang="en-US"/>
          </a:p>
        </p:txBody>
      </p:sp>
      <p:sp>
        <p:nvSpPr>
          <p:cNvPr id="3" name="Content Placeholder 2">
            <a:extLst>
              <a:ext uri="{FF2B5EF4-FFF2-40B4-BE49-F238E27FC236}">
                <a16:creationId xmlns:a16="http://schemas.microsoft.com/office/drawing/2014/main" id="{1100F11F-FBEF-375C-B9BA-5668338F4221}"/>
              </a:ext>
            </a:extLst>
          </p:cNvPr>
          <p:cNvSpPr>
            <a:spLocks noGrp="1"/>
          </p:cNvSpPr>
          <p:nvPr>
            <p:ph idx="1"/>
          </p:nvPr>
        </p:nvSpPr>
        <p:spPr>
          <a:xfrm>
            <a:off x="245533" y="1934456"/>
            <a:ext cx="4835334" cy="3409363"/>
          </a:xfrm>
        </p:spPr>
        <p:txBody>
          <a:bodyPr vert="horz" lIns="91440" tIns="45720" rIns="91440" bIns="45720" rtlCol="0" anchor="t">
            <a:normAutofit/>
          </a:bodyPr>
          <a:lstStyle/>
          <a:p>
            <a:r>
              <a:rPr lang="en-US" sz="2000">
                <a:ea typeface="+mn-lt"/>
                <a:cs typeface="+mn-lt"/>
              </a:rPr>
              <a:t>Ran RF model on all 6 predictors independently.</a:t>
            </a:r>
            <a:endParaRPr lang="en-US" sz="2000">
              <a:ea typeface="Calibri"/>
              <a:cs typeface="Calibri"/>
            </a:endParaRPr>
          </a:p>
          <a:p>
            <a:r>
              <a:rPr lang="en-US" sz="2000">
                <a:ea typeface="+mn-lt"/>
                <a:cs typeface="+mn-lt"/>
              </a:rPr>
              <a:t>Ran RF model on combinations of predictors</a:t>
            </a:r>
          </a:p>
          <a:p>
            <a:r>
              <a:rPr lang="en-US" sz="2000">
                <a:ea typeface="+mn-lt"/>
                <a:cs typeface="+mn-lt"/>
              </a:rPr>
              <a:t>Identified top predictors from Feature importance plot</a:t>
            </a:r>
          </a:p>
          <a:p>
            <a:r>
              <a:rPr lang="en-US" sz="2000">
                <a:ea typeface="+mn-lt"/>
                <a:cs typeface="+mn-lt"/>
              </a:rPr>
              <a:t>Used </a:t>
            </a:r>
            <a:r>
              <a:rPr lang="en-US" sz="2000" b="1" err="1">
                <a:ea typeface="+mn-lt"/>
                <a:cs typeface="+mn-lt"/>
              </a:rPr>
              <a:t>trainControl</a:t>
            </a:r>
            <a:r>
              <a:rPr lang="en-US" sz="2000" b="1">
                <a:ea typeface="+mn-lt"/>
                <a:cs typeface="+mn-lt"/>
              </a:rPr>
              <a:t>()</a:t>
            </a:r>
            <a:r>
              <a:rPr lang="en-US" sz="2000">
                <a:ea typeface="+mn-lt"/>
                <a:cs typeface="+mn-lt"/>
              </a:rPr>
              <a:t> and </a:t>
            </a:r>
            <a:r>
              <a:rPr lang="en-US" sz="2000" b="1">
                <a:ea typeface="+mn-lt"/>
                <a:cs typeface="+mn-lt"/>
              </a:rPr>
              <a:t>train() </a:t>
            </a:r>
            <a:r>
              <a:rPr lang="en-US" sz="2000">
                <a:ea typeface="+mn-lt"/>
                <a:cs typeface="+mn-lt"/>
              </a:rPr>
              <a:t>functions  from the </a:t>
            </a:r>
            <a:r>
              <a:rPr lang="en-US" sz="2000" b="1">
                <a:ea typeface="+mn-lt"/>
                <a:cs typeface="+mn-lt"/>
              </a:rPr>
              <a:t>caret</a:t>
            </a:r>
            <a:r>
              <a:rPr lang="en-US" sz="2000">
                <a:ea typeface="+mn-lt"/>
                <a:cs typeface="+mn-lt"/>
              </a:rPr>
              <a:t> library to tune the parameters </a:t>
            </a:r>
            <a:r>
              <a:rPr lang="en-US" sz="2000" err="1">
                <a:ea typeface="+mn-lt"/>
                <a:cs typeface="+mn-lt"/>
              </a:rPr>
              <a:t>ntree</a:t>
            </a:r>
            <a:r>
              <a:rPr lang="en-US" sz="2000">
                <a:ea typeface="+mn-lt"/>
                <a:cs typeface="+mn-lt"/>
              </a:rPr>
              <a:t> to 300 and </a:t>
            </a:r>
            <a:r>
              <a:rPr lang="en-US" sz="2000" err="1">
                <a:ea typeface="+mn-lt"/>
                <a:cs typeface="+mn-lt"/>
              </a:rPr>
              <a:t>mtry</a:t>
            </a:r>
            <a:r>
              <a:rPr lang="en-US" sz="2000">
                <a:ea typeface="+mn-lt"/>
                <a:cs typeface="+mn-lt"/>
              </a:rPr>
              <a:t> to 4</a:t>
            </a:r>
          </a:p>
        </p:txBody>
      </p:sp>
      <p:pic>
        <p:nvPicPr>
          <p:cNvPr id="4" name="Picture 3" descr="A screenshot of a graph&#10;&#10;Description automatically generated">
            <a:extLst>
              <a:ext uri="{FF2B5EF4-FFF2-40B4-BE49-F238E27FC236}">
                <a16:creationId xmlns:a16="http://schemas.microsoft.com/office/drawing/2014/main" id="{229F3632-77E5-6477-1F60-259854D4FBF1}"/>
              </a:ext>
            </a:extLst>
          </p:cNvPr>
          <p:cNvPicPr>
            <a:picLocks noChangeAspect="1"/>
          </p:cNvPicPr>
          <p:nvPr/>
        </p:nvPicPr>
        <p:blipFill>
          <a:blip r:embed="rId2"/>
          <a:stretch>
            <a:fillRect/>
          </a:stretch>
        </p:blipFill>
        <p:spPr>
          <a:xfrm>
            <a:off x="5398896" y="1482649"/>
            <a:ext cx="6434666" cy="43074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9295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E15B-EF13-8DBD-4314-3BF321FE2EEC}"/>
              </a:ext>
            </a:extLst>
          </p:cNvPr>
          <p:cNvSpPr>
            <a:spLocks noGrp="1"/>
          </p:cNvSpPr>
          <p:nvPr>
            <p:ph type="title"/>
          </p:nvPr>
        </p:nvSpPr>
        <p:spPr>
          <a:xfrm>
            <a:off x="-19049" y="280459"/>
            <a:ext cx="12208933" cy="554945"/>
          </a:xfrm>
          <a:solidFill>
            <a:schemeClr val="tx1">
              <a:lumMod val="65000"/>
              <a:lumOff val="35000"/>
            </a:schemeClr>
          </a:solidFill>
        </p:spPr>
        <p:txBody>
          <a:bodyPr>
            <a:normAutofit/>
          </a:bodyPr>
          <a:lstStyle/>
          <a:p>
            <a:pPr algn="ctr"/>
            <a:r>
              <a:rPr lang="en-US" sz="2800" b="1">
                <a:solidFill>
                  <a:schemeClr val="bg1"/>
                </a:solidFill>
                <a:latin typeface="Calibri Light"/>
                <a:ea typeface="Calibri"/>
                <a:cs typeface="Calibri Light"/>
              </a:rPr>
              <a:t>Model Performance</a:t>
            </a:r>
            <a:endParaRPr lang="en-US"/>
          </a:p>
        </p:txBody>
      </p:sp>
      <p:sp>
        <p:nvSpPr>
          <p:cNvPr id="3" name="Content Placeholder 2">
            <a:extLst>
              <a:ext uri="{FF2B5EF4-FFF2-40B4-BE49-F238E27FC236}">
                <a16:creationId xmlns:a16="http://schemas.microsoft.com/office/drawing/2014/main" id="{1100F11F-FBEF-375C-B9BA-5668338F4221}"/>
              </a:ext>
            </a:extLst>
          </p:cNvPr>
          <p:cNvSpPr>
            <a:spLocks noGrp="1"/>
          </p:cNvSpPr>
          <p:nvPr>
            <p:ph idx="1"/>
          </p:nvPr>
        </p:nvSpPr>
        <p:spPr>
          <a:xfrm>
            <a:off x="721783" y="1470292"/>
            <a:ext cx="5366420" cy="5065193"/>
          </a:xfrm>
        </p:spPr>
        <p:txBody>
          <a:bodyPr vert="horz" lIns="91440" tIns="45720" rIns="91440" bIns="45720" rtlCol="0" anchor="t">
            <a:normAutofit/>
          </a:bodyPr>
          <a:lstStyle/>
          <a:p>
            <a:r>
              <a:rPr lang="en-US" sz="2000">
                <a:ea typeface="+mn-lt"/>
                <a:cs typeface="+mn-lt"/>
              </a:rPr>
              <a:t>The model was run with MGR and FMR of Studio, 1BHK and 2BHK apartment to see if one was better than the other</a:t>
            </a:r>
          </a:p>
          <a:p>
            <a:endParaRPr lang="en-US" sz="2000">
              <a:ea typeface="+mn-lt"/>
              <a:cs typeface="+mn-lt"/>
            </a:endParaRPr>
          </a:p>
          <a:p>
            <a:r>
              <a:rPr lang="en-US" sz="2000">
                <a:ea typeface="+mn-lt"/>
                <a:cs typeface="+mn-lt"/>
              </a:rPr>
              <a:t>The MGR and FMR for studio apartments predicted better than the others</a:t>
            </a:r>
            <a:endParaRPr lang="en-US" sz="2000">
              <a:ea typeface="Calibri"/>
              <a:cs typeface="Calibri"/>
            </a:endParaRPr>
          </a:p>
          <a:p>
            <a:endParaRPr lang="en-US" sz="2000">
              <a:ea typeface="+mn-lt"/>
              <a:cs typeface="+mn-lt"/>
            </a:endParaRPr>
          </a:p>
          <a:p>
            <a:r>
              <a:rPr lang="en-US" sz="2000">
                <a:ea typeface="+mn-lt"/>
                <a:cs typeface="+mn-lt"/>
              </a:rPr>
              <a:t>The model was better at predicting the Homeless Family rate than the individual rate.</a:t>
            </a:r>
            <a:endParaRPr lang="en-US" sz="2000">
              <a:ea typeface="Calibri"/>
              <a:cs typeface="Calibri"/>
            </a:endParaRPr>
          </a:p>
          <a:p>
            <a:endParaRPr lang="en-US" sz="2000">
              <a:ea typeface="+mn-lt"/>
              <a:cs typeface="+mn-lt"/>
            </a:endParaRPr>
          </a:p>
          <a:p>
            <a:r>
              <a:rPr lang="en-US" sz="2000">
                <a:ea typeface="+mn-lt"/>
                <a:cs typeface="+mn-lt"/>
              </a:rPr>
              <a:t>The best combination of MSE and % var explained were computed with Studio apartment.</a:t>
            </a:r>
            <a:endParaRPr lang="en-US" sz="2000">
              <a:ea typeface="Calibri"/>
              <a:cs typeface="Calibri"/>
            </a:endParaRPr>
          </a:p>
        </p:txBody>
      </p:sp>
      <p:graphicFrame>
        <p:nvGraphicFramePr>
          <p:cNvPr id="6" name="Table 5">
            <a:extLst>
              <a:ext uri="{FF2B5EF4-FFF2-40B4-BE49-F238E27FC236}">
                <a16:creationId xmlns:a16="http://schemas.microsoft.com/office/drawing/2014/main" id="{5E8EE5A8-A464-9C9B-1037-2FEE3FC9166F}"/>
              </a:ext>
            </a:extLst>
          </p:cNvPr>
          <p:cNvGraphicFramePr>
            <a:graphicFrameLocks noGrp="1"/>
          </p:cNvGraphicFramePr>
          <p:nvPr>
            <p:extLst>
              <p:ext uri="{D42A27DB-BD31-4B8C-83A1-F6EECF244321}">
                <p14:modId xmlns:p14="http://schemas.microsoft.com/office/powerpoint/2010/main" val="2933958848"/>
              </p:ext>
            </p:extLst>
          </p:nvPr>
        </p:nvGraphicFramePr>
        <p:xfrm>
          <a:off x="6696065" y="1474361"/>
          <a:ext cx="4874116" cy="4940933"/>
        </p:xfrm>
        <a:graphic>
          <a:graphicData uri="http://schemas.openxmlformats.org/drawingml/2006/table">
            <a:tbl>
              <a:tblPr firstRow="1" bandRow="1">
                <a:tableStyleId>{5C22544A-7EE6-4342-B048-85BDC9FD1C3A}</a:tableStyleId>
              </a:tblPr>
              <a:tblGrid>
                <a:gridCol w="2265768">
                  <a:extLst>
                    <a:ext uri="{9D8B030D-6E8A-4147-A177-3AD203B41FA5}">
                      <a16:colId xmlns:a16="http://schemas.microsoft.com/office/drawing/2014/main" val="1955937926"/>
                    </a:ext>
                  </a:extLst>
                </a:gridCol>
                <a:gridCol w="1308212">
                  <a:extLst>
                    <a:ext uri="{9D8B030D-6E8A-4147-A177-3AD203B41FA5}">
                      <a16:colId xmlns:a16="http://schemas.microsoft.com/office/drawing/2014/main" val="2493827615"/>
                    </a:ext>
                  </a:extLst>
                </a:gridCol>
                <a:gridCol w="1300136">
                  <a:extLst>
                    <a:ext uri="{9D8B030D-6E8A-4147-A177-3AD203B41FA5}">
                      <a16:colId xmlns:a16="http://schemas.microsoft.com/office/drawing/2014/main" val="2184538267"/>
                    </a:ext>
                  </a:extLst>
                </a:gridCol>
              </a:tblGrid>
              <a:tr h="506095">
                <a:tc>
                  <a:txBody>
                    <a:bodyPr/>
                    <a:lstStyle/>
                    <a:p>
                      <a:pPr marL="0" rtl="0" fontAlgn="b" latinLnBrk="0">
                        <a:spcBef>
                          <a:spcPts val="0"/>
                        </a:spcBef>
                        <a:spcAft>
                          <a:spcPts val="0"/>
                        </a:spcAft>
                      </a:pPr>
                      <a:r>
                        <a:rPr lang="en-US" sz="1600" b="1">
                          <a:solidFill>
                            <a:schemeClr val="bg1"/>
                          </a:solidFill>
                          <a:effectLst/>
                          <a:latin typeface="Calibri"/>
                        </a:rPr>
                        <a:t>FMR and MGR Studio</a:t>
                      </a:r>
                      <a:endParaRPr lang="en-US" sz="1800">
                        <a:solidFill>
                          <a:schemeClr val="bg1"/>
                        </a:solidFill>
                        <a:effectLst/>
                        <a:latin typeface="Calibri"/>
                      </a:endParaRPr>
                    </a:p>
                  </a:txBody>
                  <a:tcPr marR="137160" marT="952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marL="0" rtl="0" fontAlgn="b" latinLnBrk="0">
                        <a:spcBef>
                          <a:spcPts val="0"/>
                        </a:spcBef>
                        <a:spcAft>
                          <a:spcPts val="0"/>
                        </a:spcAft>
                      </a:pPr>
                      <a:r>
                        <a:rPr lang="en-US" sz="1400" b="1">
                          <a:solidFill>
                            <a:schemeClr val="bg1"/>
                          </a:solidFill>
                          <a:effectLst/>
                          <a:latin typeface="Calibri"/>
                        </a:rPr>
                        <a:t>Homeless Rate - Family</a:t>
                      </a:r>
                      <a:endParaRPr lang="en-US" sz="1800">
                        <a:solidFill>
                          <a:schemeClr val="bg1"/>
                        </a:solidFill>
                        <a:effectLst/>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marL="0" rtl="0" fontAlgn="b" latinLnBrk="0">
                        <a:spcBef>
                          <a:spcPts val="0"/>
                        </a:spcBef>
                        <a:spcAft>
                          <a:spcPts val="0"/>
                        </a:spcAft>
                      </a:pPr>
                      <a:r>
                        <a:rPr lang="en-US" sz="1400" b="1">
                          <a:solidFill>
                            <a:schemeClr val="bg1"/>
                          </a:solidFill>
                          <a:effectLst/>
                          <a:latin typeface="Calibri"/>
                        </a:rPr>
                        <a:t>Homeless Rate - Individual</a:t>
                      </a:r>
                      <a:endParaRPr lang="en-US" sz="1800">
                        <a:solidFill>
                          <a:schemeClr val="bg1"/>
                        </a:solidFill>
                        <a:effectLst/>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215263596"/>
                  </a:ext>
                </a:extLst>
              </a:tr>
              <a:tr h="274955">
                <a:tc>
                  <a:txBody>
                    <a:bodyPr/>
                    <a:lstStyle/>
                    <a:p>
                      <a:pPr marL="0" rtl="0" fontAlgn="b" latinLnBrk="0">
                        <a:spcBef>
                          <a:spcPts val="0"/>
                        </a:spcBef>
                        <a:spcAft>
                          <a:spcPts val="0"/>
                        </a:spcAft>
                      </a:pPr>
                      <a:r>
                        <a:rPr lang="en-US" sz="1400" b="1">
                          <a:solidFill>
                            <a:srgbClr val="000000"/>
                          </a:solidFill>
                          <a:effectLst/>
                          <a:latin typeface="Calibri"/>
                        </a:rPr>
                        <a:t>R2</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b="1">
                          <a:solidFill>
                            <a:srgbClr val="000000"/>
                          </a:solidFill>
                          <a:effectLst/>
                          <a:latin typeface="Calibri"/>
                        </a:rPr>
                        <a:t>0.7408</a:t>
                      </a:r>
                      <a:endParaRPr lang="en-US" sz="1400" b="1">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b="1">
                          <a:solidFill>
                            <a:srgbClr val="000000"/>
                          </a:solidFill>
                          <a:effectLst/>
                          <a:latin typeface="Calibri"/>
                        </a:rPr>
                        <a:t>0.5834</a:t>
                      </a:r>
                      <a:endParaRPr lang="en-US" sz="1400" b="1">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1396635"/>
                  </a:ext>
                </a:extLst>
              </a:tr>
              <a:tr h="274955">
                <a:tc>
                  <a:txBody>
                    <a:bodyPr/>
                    <a:lstStyle/>
                    <a:p>
                      <a:pPr marL="0" rtl="0" fontAlgn="b" latinLnBrk="0">
                        <a:spcBef>
                          <a:spcPts val="0"/>
                        </a:spcBef>
                        <a:spcAft>
                          <a:spcPts val="0"/>
                        </a:spcAft>
                      </a:pPr>
                      <a:r>
                        <a:rPr lang="en-US" sz="1400" b="1">
                          <a:solidFill>
                            <a:srgbClr val="000000"/>
                          </a:solidFill>
                          <a:effectLst/>
                          <a:latin typeface="Calibri"/>
                        </a:rPr>
                        <a:t>MSE</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lvl="0" algn="ctr">
                        <a:spcBef>
                          <a:spcPts val="0"/>
                        </a:spcBef>
                        <a:spcAft>
                          <a:spcPts val="0"/>
                        </a:spcAft>
                        <a:buNone/>
                      </a:pPr>
                      <a:r>
                        <a:rPr lang="en-US" sz="1400" b="1" i="0" u="none" strike="noStrike" noProof="0">
                          <a:solidFill>
                            <a:srgbClr val="000000"/>
                          </a:solidFill>
                          <a:effectLst/>
                          <a:latin typeface="Calibri"/>
                        </a:rPr>
                        <a:t>0.00242</a:t>
                      </a:r>
                      <a:endParaRPr lang="en-US" b="1"/>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lvl="0" algn="ctr">
                        <a:spcBef>
                          <a:spcPts val="0"/>
                        </a:spcBef>
                        <a:spcAft>
                          <a:spcPts val="0"/>
                        </a:spcAft>
                        <a:buNone/>
                      </a:pPr>
                      <a:r>
                        <a:rPr lang="en-US" sz="1400" b="1" i="0" u="none" strike="noStrike" noProof="0">
                          <a:solidFill>
                            <a:srgbClr val="000000"/>
                          </a:solidFill>
                          <a:effectLst/>
                        </a:rPr>
                        <a:t>0.00270</a:t>
                      </a:r>
                      <a:endParaRPr lang="en-US" b="1"/>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8511649"/>
                  </a:ext>
                </a:extLst>
              </a:tr>
              <a:tr h="274955">
                <a:tc>
                  <a:txBody>
                    <a:bodyPr/>
                    <a:lstStyle/>
                    <a:p>
                      <a:pPr marL="0" rtl="0" fontAlgn="b" latinLnBrk="0">
                        <a:spcBef>
                          <a:spcPts val="0"/>
                        </a:spcBef>
                        <a:spcAft>
                          <a:spcPts val="0"/>
                        </a:spcAft>
                      </a:pPr>
                      <a:r>
                        <a:rPr lang="en-US" sz="1400" b="1">
                          <a:solidFill>
                            <a:srgbClr val="000000"/>
                          </a:solidFill>
                          <a:effectLst/>
                          <a:latin typeface="Calibri"/>
                        </a:rPr>
                        <a:t>RMSE</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lvl="0" algn="ctr">
                        <a:spcBef>
                          <a:spcPts val="0"/>
                        </a:spcBef>
                        <a:spcAft>
                          <a:spcPts val="0"/>
                        </a:spcAft>
                        <a:buNone/>
                      </a:pPr>
                      <a:r>
                        <a:rPr lang="en-US" sz="1400" b="0" i="0" u="none" strike="noStrike" noProof="0">
                          <a:solidFill>
                            <a:srgbClr val="000000"/>
                          </a:solidFill>
                          <a:effectLst/>
                        </a:rPr>
                        <a:t>0.04881</a:t>
                      </a:r>
                      <a:endParaRPr lang="en-US"/>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lvl="0" algn="ctr">
                        <a:spcBef>
                          <a:spcPts val="0"/>
                        </a:spcBef>
                        <a:spcAft>
                          <a:spcPts val="0"/>
                        </a:spcAft>
                        <a:buNone/>
                      </a:pPr>
                      <a:r>
                        <a:rPr lang="en-US" sz="1400" b="0" i="0" u="none" strike="noStrike" noProof="0">
                          <a:solidFill>
                            <a:srgbClr val="000000"/>
                          </a:solidFill>
                          <a:effectLst/>
                        </a:rPr>
                        <a:t>0.05132</a:t>
                      </a:r>
                      <a:endParaRPr lang="en-US"/>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893506"/>
                  </a:ext>
                </a:extLst>
              </a:tr>
              <a:tr h="274955">
                <a:tc>
                  <a:txBody>
                    <a:bodyPr/>
                    <a:lstStyle/>
                    <a:p>
                      <a:pPr marL="0" rtl="0" fontAlgn="b" latinLnBrk="0">
                        <a:spcBef>
                          <a:spcPts val="0"/>
                        </a:spcBef>
                        <a:spcAft>
                          <a:spcPts val="0"/>
                        </a:spcAft>
                      </a:pPr>
                      <a:r>
                        <a:rPr lang="en-US" sz="1400" b="1">
                          <a:solidFill>
                            <a:srgbClr val="000000"/>
                          </a:solidFill>
                          <a:effectLst/>
                          <a:latin typeface="Calibri"/>
                        </a:rPr>
                        <a:t>% var explained</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b="1">
                          <a:solidFill>
                            <a:srgbClr val="000000"/>
                          </a:solidFill>
                          <a:effectLst/>
                          <a:latin typeface="Calibri"/>
                        </a:rPr>
                        <a:t>69.03</a:t>
                      </a:r>
                      <a:endParaRPr lang="en-US" sz="1800" b="1">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b="1">
                          <a:solidFill>
                            <a:srgbClr val="000000"/>
                          </a:solidFill>
                          <a:effectLst/>
                          <a:latin typeface="Calibri"/>
                        </a:rPr>
                        <a:t>67.28</a:t>
                      </a:r>
                      <a:endParaRPr lang="en-US" sz="1800" b="1">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6685392"/>
                  </a:ext>
                </a:extLst>
              </a:tr>
              <a:tr h="283221">
                <a:tc>
                  <a:txBody>
                    <a:bodyPr/>
                    <a:lstStyle/>
                    <a:p>
                      <a:pPr marL="0" rtl="0" fontAlgn="b" latinLnBrk="0">
                        <a:spcBef>
                          <a:spcPts val="0"/>
                        </a:spcBef>
                        <a:spcAft>
                          <a:spcPts val="0"/>
                        </a:spcAft>
                      </a:pPr>
                      <a:endParaRPr lang="en-US" sz="1800">
                        <a:effectLst/>
                        <a:latin typeface="Calibri Light"/>
                      </a:endParaRPr>
                    </a:p>
                  </a:txBody>
                  <a:tcPr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endParaRPr lang="en-US" sz="1800">
                        <a:effectLst/>
                        <a:latin typeface="Calibri"/>
                      </a:endParaRPr>
                    </a:p>
                  </a:txBody>
                  <a:tcPr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endParaRPr lang="en-US" sz="1800">
                        <a:effectLst/>
                        <a:latin typeface="Calibri"/>
                      </a:endParaRPr>
                    </a:p>
                  </a:txBody>
                  <a:tcPr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0744201"/>
                  </a:ext>
                </a:extLst>
              </a:tr>
              <a:tr h="274955">
                <a:tc>
                  <a:txBody>
                    <a:bodyPr/>
                    <a:lstStyle/>
                    <a:p>
                      <a:pPr marL="0" rtl="0" fontAlgn="b" latinLnBrk="0">
                        <a:spcBef>
                          <a:spcPts val="0"/>
                        </a:spcBef>
                        <a:spcAft>
                          <a:spcPts val="0"/>
                        </a:spcAft>
                      </a:pPr>
                      <a:r>
                        <a:rPr lang="en-US" sz="1600" b="1">
                          <a:solidFill>
                            <a:schemeClr val="bg1"/>
                          </a:solidFill>
                          <a:effectLst/>
                          <a:latin typeface="Calibri"/>
                        </a:rPr>
                        <a:t>FMR and MGR 1BHK</a:t>
                      </a:r>
                      <a:endParaRPr lang="en-US" sz="1800">
                        <a:solidFill>
                          <a:schemeClr val="bg1"/>
                        </a:solidFill>
                        <a:effectLst/>
                        <a:latin typeface="Calibri"/>
                      </a:endParaRPr>
                    </a:p>
                  </a:txBody>
                  <a:tcPr marR="9524" marT="952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marL="0" lvl="0" rtl="0">
                        <a:spcBef>
                          <a:spcPts val="0"/>
                        </a:spcBef>
                        <a:spcAft>
                          <a:spcPts val="0"/>
                        </a:spcAft>
                        <a:buNone/>
                      </a:pPr>
                      <a:endParaRPr lang="en-US" sz="1800">
                        <a:solidFill>
                          <a:schemeClr val="bg1"/>
                        </a:solidFill>
                        <a:effectLst/>
                        <a:latin typeface="Calibri"/>
                      </a:endParaRPr>
                    </a:p>
                  </a:txBody>
                  <a:tcPr marR="9524" marT="9524" marB="0" anchor="b">
                    <a:lnL w="6350">
                      <a:solidFill>
                        <a:srgbClr val="000000"/>
                      </a:solidFill>
                    </a:lnL>
                    <a:lnR w="6350">
                      <a:solidFill>
                        <a:srgbClr val="000000"/>
                      </a:solidFill>
                    </a:lnR>
                    <a:lnT w="6350">
                      <a:solidFill>
                        <a:srgbClr val="000000"/>
                      </a:solidFill>
                    </a:lnT>
                    <a:lnB w="6350">
                      <a:solidFill>
                        <a:srgbClr val="000000"/>
                      </a:solidFill>
                    </a:lnB>
                    <a:solidFill>
                      <a:schemeClr val="accent2"/>
                    </a:solidFill>
                  </a:tcPr>
                </a:tc>
                <a:tc>
                  <a:txBody>
                    <a:bodyPr/>
                    <a:lstStyle/>
                    <a:p>
                      <a:pPr marL="0" lvl="0" rtl="0">
                        <a:spcBef>
                          <a:spcPts val="0"/>
                        </a:spcBef>
                        <a:spcAft>
                          <a:spcPts val="0"/>
                        </a:spcAft>
                        <a:buNone/>
                      </a:pPr>
                      <a:endParaRPr lang="en-US" sz="1800">
                        <a:solidFill>
                          <a:schemeClr val="bg1"/>
                        </a:solidFill>
                        <a:effectLst/>
                        <a:latin typeface="Calibri"/>
                      </a:endParaRPr>
                    </a:p>
                  </a:txBody>
                  <a:tcPr marR="9524" marT="9524" marB="0" anchor="b">
                    <a:lnL w="6350">
                      <a:solidFill>
                        <a:srgbClr val="000000"/>
                      </a:solidFill>
                    </a:lnL>
                    <a:lnR w="6350">
                      <a:solidFill>
                        <a:srgbClr val="000000"/>
                      </a:solidFill>
                    </a:lnR>
                    <a:lnT w="6350">
                      <a:solidFill>
                        <a:srgbClr val="000000"/>
                      </a:solidFill>
                    </a:lnT>
                    <a:lnB w="6350">
                      <a:solidFill>
                        <a:srgbClr val="000000"/>
                      </a:solidFill>
                    </a:lnB>
                    <a:solidFill>
                      <a:schemeClr val="accent2"/>
                    </a:solidFill>
                  </a:tcPr>
                </a:tc>
                <a:extLst>
                  <a:ext uri="{0D108BD9-81ED-4DB2-BD59-A6C34878D82A}">
                    <a16:rowId xmlns:a16="http://schemas.microsoft.com/office/drawing/2014/main" val="2554625995"/>
                  </a:ext>
                </a:extLst>
              </a:tr>
              <a:tr h="274955">
                <a:tc>
                  <a:txBody>
                    <a:bodyPr/>
                    <a:lstStyle/>
                    <a:p>
                      <a:pPr marL="0" rtl="0" fontAlgn="b" latinLnBrk="0">
                        <a:spcBef>
                          <a:spcPts val="0"/>
                        </a:spcBef>
                        <a:spcAft>
                          <a:spcPts val="0"/>
                        </a:spcAft>
                      </a:pPr>
                      <a:r>
                        <a:rPr lang="en-US" sz="1400" b="1">
                          <a:solidFill>
                            <a:srgbClr val="000000"/>
                          </a:solidFill>
                          <a:effectLst/>
                          <a:latin typeface="Calibri"/>
                        </a:rPr>
                        <a:t>R2</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b="0">
                          <a:solidFill>
                            <a:srgbClr val="000000"/>
                          </a:solidFill>
                          <a:effectLst/>
                          <a:latin typeface="Calibri"/>
                        </a:rPr>
                        <a:t>0.6657</a:t>
                      </a:r>
                      <a:endParaRPr lang="en-US" sz="1400" b="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b="0">
                          <a:solidFill>
                            <a:srgbClr val="000000"/>
                          </a:solidFill>
                          <a:effectLst/>
                          <a:latin typeface="Calibri"/>
                        </a:rPr>
                        <a:t>0.5657</a:t>
                      </a:r>
                      <a:endParaRPr lang="en-US" sz="1400" b="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2140773"/>
                  </a:ext>
                </a:extLst>
              </a:tr>
              <a:tr h="274955">
                <a:tc>
                  <a:txBody>
                    <a:bodyPr/>
                    <a:lstStyle/>
                    <a:p>
                      <a:pPr marL="0" rtl="0" fontAlgn="b" latinLnBrk="0">
                        <a:spcBef>
                          <a:spcPts val="0"/>
                        </a:spcBef>
                        <a:spcAft>
                          <a:spcPts val="0"/>
                        </a:spcAft>
                      </a:pPr>
                      <a:r>
                        <a:rPr lang="en-US" sz="1400" b="1">
                          <a:solidFill>
                            <a:srgbClr val="000000"/>
                          </a:solidFill>
                          <a:effectLst/>
                          <a:latin typeface="Calibri"/>
                        </a:rPr>
                        <a:t>MSE</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0.00152</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0.00309</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479909"/>
                  </a:ext>
                </a:extLst>
              </a:tr>
              <a:tr h="274955">
                <a:tc>
                  <a:txBody>
                    <a:bodyPr/>
                    <a:lstStyle/>
                    <a:p>
                      <a:pPr marL="0" rtl="0" fontAlgn="b" latinLnBrk="0">
                        <a:spcBef>
                          <a:spcPts val="0"/>
                        </a:spcBef>
                        <a:spcAft>
                          <a:spcPts val="0"/>
                        </a:spcAft>
                      </a:pPr>
                      <a:r>
                        <a:rPr lang="en-US" sz="1400" b="1">
                          <a:solidFill>
                            <a:srgbClr val="000000"/>
                          </a:solidFill>
                          <a:effectLst/>
                          <a:latin typeface="Calibri"/>
                        </a:rPr>
                        <a:t>RMSE</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0.05459</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0.04667</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6618174"/>
                  </a:ext>
                </a:extLst>
              </a:tr>
              <a:tr h="274955">
                <a:tc>
                  <a:txBody>
                    <a:bodyPr/>
                    <a:lstStyle/>
                    <a:p>
                      <a:pPr marL="0" rtl="0" fontAlgn="b" latinLnBrk="0">
                        <a:spcBef>
                          <a:spcPts val="0"/>
                        </a:spcBef>
                        <a:spcAft>
                          <a:spcPts val="0"/>
                        </a:spcAft>
                      </a:pPr>
                      <a:r>
                        <a:rPr lang="en-US" sz="1400" b="1">
                          <a:solidFill>
                            <a:srgbClr val="000000"/>
                          </a:solidFill>
                          <a:effectLst/>
                          <a:latin typeface="Calibri"/>
                        </a:rPr>
                        <a:t>% var explained</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61.26</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73.27</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844579"/>
                  </a:ext>
                </a:extLst>
              </a:tr>
              <a:tr h="274955">
                <a:tc>
                  <a:txBody>
                    <a:bodyPr/>
                    <a:lstStyle/>
                    <a:p>
                      <a:pPr marL="0" rtl="0" fontAlgn="b" latinLnBrk="0">
                        <a:spcBef>
                          <a:spcPts val="0"/>
                        </a:spcBef>
                        <a:spcAft>
                          <a:spcPts val="0"/>
                        </a:spcAft>
                      </a:pPr>
                      <a:endParaRPr lang="en-US" sz="1800">
                        <a:effectLst/>
                        <a:latin typeface="Calibri Light"/>
                      </a:endParaRPr>
                    </a:p>
                  </a:txBody>
                  <a:tcPr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endParaRPr lang="en-US" sz="1800">
                        <a:effectLst/>
                        <a:latin typeface="Calibri"/>
                      </a:endParaRPr>
                    </a:p>
                  </a:txBody>
                  <a:tcPr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endParaRPr lang="en-US" sz="1800">
                        <a:effectLst/>
                        <a:latin typeface="Calibri"/>
                      </a:endParaRPr>
                    </a:p>
                  </a:txBody>
                  <a:tcPr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6456620"/>
                  </a:ext>
                </a:extLst>
              </a:tr>
              <a:tr h="274955">
                <a:tc>
                  <a:txBody>
                    <a:bodyPr/>
                    <a:lstStyle/>
                    <a:p>
                      <a:pPr marL="0" rtl="0" fontAlgn="b" latinLnBrk="0">
                        <a:spcBef>
                          <a:spcPts val="0"/>
                        </a:spcBef>
                        <a:spcAft>
                          <a:spcPts val="0"/>
                        </a:spcAft>
                      </a:pPr>
                      <a:r>
                        <a:rPr lang="en-US" sz="1600" b="1">
                          <a:solidFill>
                            <a:schemeClr val="bg1"/>
                          </a:solidFill>
                          <a:effectLst/>
                          <a:latin typeface="Calibri"/>
                        </a:rPr>
                        <a:t>FMR and MGR 2BHK</a:t>
                      </a:r>
                      <a:endParaRPr lang="en-US" sz="1800">
                        <a:solidFill>
                          <a:schemeClr val="bg1"/>
                        </a:solidFill>
                        <a:effectLst/>
                        <a:latin typeface="Calibri"/>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marL="0" lvl="0" rtl="0">
                        <a:spcBef>
                          <a:spcPts val="0"/>
                        </a:spcBef>
                        <a:spcAft>
                          <a:spcPts val="0"/>
                        </a:spcAft>
                        <a:buNone/>
                      </a:pPr>
                      <a:endParaRPr lang="en-US" sz="1800">
                        <a:solidFill>
                          <a:schemeClr val="bg1"/>
                        </a:solidFill>
                        <a:effectLst/>
                        <a:latin typeface="Calibri"/>
                      </a:endParaRPr>
                    </a:p>
                  </a:txBody>
                  <a:tcPr marR="9524" marT="9524" marB="0" anchor="b">
                    <a:lnL w="6350">
                      <a:solidFill>
                        <a:srgbClr val="000000"/>
                      </a:solidFill>
                    </a:lnL>
                    <a:lnR w="6350">
                      <a:solidFill>
                        <a:srgbClr val="000000"/>
                      </a:solidFill>
                    </a:lnR>
                    <a:lnT w="6350">
                      <a:solidFill>
                        <a:srgbClr val="000000"/>
                      </a:solidFill>
                    </a:lnT>
                    <a:lnB w="6350">
                      <a:solidFill>
                        <a:srgbClr val="000000"/>
                      </a:solidFill>
                    </a:lnB>
                    <a:solidFill>
                      <a:schemeClr val="accent2"/>
                    </a:solidFill>
                  </a:tcPr>
                </a:tc>
                <a:tc>
                  <a:txBody>
                    <a:bodyPr/>
                    <a:lstStyle/>
                    <a:p>
                      <a:pPr marL="0" lvl="0" rtl="0">
                        <a:spcBef>
                          <a:spcPts val="0"/>
                        </a:spcBef>
                        <a:spcAft>
                          <a:spcPts val="0"/>
                        </a:spcAft>
                        <a:buNone/>
                      </a:pPr>
                      <a:endParaRPr lang="en-US" sz="1800">
                        <a:solidFill>
                          <a:schemeClr val="bg1"/>
                        </a:solidFill>
                        <a:effectLst/>
                        <a:latin typeface="Calibri"/>
                      </a:endParaRPr>
                    </a:p>
                  </a:txBody>
                  <a:tcPr marR="9524" marT="9524" marB="0" anchor="b">
                    <a:lnL w="6350">
                      <a:solidFill>
                        <a:srgbClr val="000000"/>
                      </a:solidFill>
                    </a:lnL>
                    <a:lnR w="6350">
                      <a:solidFill>
                        <a:srgbClr val="000000"/>
                      </a:solidFill>
                    </a:lnR>
                    <a:lnT w="6350">
                      <a:solidFill>
                        <a:srgbClr val="000000"/>
                      </a:solidFill>
                    </a:lnT>
                    <a:lnB w="6350">
                      <a:solidFill>
                        <a:srgbClr val="000000"/>
                      </a:solidFill>
                    </a:lnB>
                    <a:solidFill>
                      <a:schemeClr val="accent2"/>
                    </a:solidFill>
                  </a:tcPr>
                </a:tc>
                <a:extLst>
                  <a:ext uri="{0D108BD9-81ED-4DB2-BD59-A6C34878D82A}">
                    <a16:rowId xmlns:a16="http://schemas.microsoft.com/office/drawing/2014/main" val="3714305074"/>
                  </a:ext>
                </a:extLst>
              </a:tr>
              <a:tr h="274955">
                <a:tc>
                  <a:txBody>
                    <a:bodyPr/>
                    <a:lstStyle/>
                    <a:p>
                      <a:pPr marL="0" rtl="0" fontAlgn="b" latinLnBrk="0">
                        <a:spcBef>
                          <a:spcPts val="0"/>
                        </a:spcBef>
                        <a:spcAft>
                          <a:spcPts val="0"/>
                        </a:spcAft>
                      </a:pPr>
                      <a:r>
                        <a:rPr lang="en-US" sz="1400" b="1">
                          <a:solidFill>
                            <a:srgbClr val="000000"/>
                          </a:solidFill>
                          <a:effectLst/>
                          <a:latin typeface="Calibri"/>
                        </a:rPr>
                        <a:t>R2</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b="0">
                          <a:solidFill>
                            <a:srgbClr val="000000"/>
                          </a:solidFill>
                          <a:effectLst/>
                          <a:latin typeface="Calibri"/>
                        </a:rPr>
                        <a:t>0.50907</a:t>
                      </a:r>
                      <a:endParaRPr lang="en-US" sz="1400" b="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b="0">
                          <a:solidFill>
                            <a:srgbClr val="000000"/>
                          </a:solidFill>
                          <a:effectLst/>
                          <a:latin typeface="Calibri"/>
                        </a:rPr>
                        <a:t>0.64725</a:t>
                      </a:r>
                      <a:endParaRPr lang="en-US" sz="1400" b="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0561133"/>
                  </a:ext>
                </a:extLst>
              </a:tr>
              <a:tr h="274955">
                <a:tc>
                  <a:txBody>
                    <a:bodyPr/>
                    <a:lstStyle/>
                    <a:p>
                      <a:pPr marL="0" rtl="0" fontAlgn="b" latinLnBrk="0">
                        <a:spcBef>
                          <a:spcPts val="0"/>
                        </a:spcBef>
                        <a:spcAft>
                          <a:spcPts val="0"/>
                        </a:spcAft>
                      </a:pPr>
                      <a:r>
                        <a:rPr lang="en-US" sz="1400" b="1">
                          <a:solidFill>
                            <a:srgbClr val="000000"/>
                          </a:solidFill>
                          <a:effectLst/>
                          <a:latin typeface="Calibri"/>
                        </a:rPr>
                        <a:t>MSE</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0.00240</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0.00228</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201794"/>
                  </a:ext>
                </a:extLst>
              </a:tr>
              <a:tr h="274955">
                <a:tc>
                  <a:txBody>
                    <a:bodyPr/>
                    <a:lstStyle/>
                    <a:p>
                      <a:pPr marL="0" rtl="0" fontAlgn="b" latinLnBrk="0">
                        <a:spcBef>
                          <a:spcPts val="0"/>
                        </a:spcBef>
                        <a:spcAft>
                          <a:spcPts val="0"/>
                        </a:spcAft>
                      </a:pPr>
                      <a:r>
                        <a:rPr lang="en-US" sz="1400" b="1">
                          <a:solidFill>
                            <a:srgbClr val="000000"/>
                          </a:solidFill>
                          <a:effectLst/>
                          <a:latin typeface="Calibri"/>
                        </a:rPr>
                        <a:t>RMSE</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0.05247</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0.05532</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5633603"/>
                  </a:ext>
                </a:extLst>
              </a:tr>
              <a:tr h="274955">
                <a:tc>
                  <a:txBody>
                    <a:bodyPr/>
                    <a:lstStyle/>
                    <a:p>
                      <a:pPr marL="0" rtl="0" fontAlgn="b" latinLnBrk="0">
                        <a:spcBef>
                          <a:spcPts val="0"/>
                        </a:spcBef>
                        <a:spcAft>
                          <a:spcPts val="0"/>
                        </a:spcAft>
                      </a:pPr>
                      <a:r>
                        <a:rPr lang="en-US" sz="1400" b="1">
                          <a:solidFill>
                            <a:srgbClr val="000000"/>
                          </a:solidFill>
                          <a:effectLst/>
                          <a:latin typeface="Calibri"/>
                        </a:rPr>
                        <a:t>% var explained</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61.11</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rtl="0" fontAlgn="b" latinLnBrk="0">
                        <a:spcBef>
                          <a:spcPts val="0"/>
                        </a:spcBef>
                        <a:spcAft>
                          <a:spcPts val="0"/>
                        </a:spcAft>
                      </a:pPr>
                      <a:r>
                        <a:rPr lang="en-US" sz="1400">
                          <a:solidFill>
                            <a:srgbClr val="000000"/>
                          </a:solidFill>
                          <a:effectLst/>
                          <a:latin typeface="Calibri"/>
                        </a:rPr>
                        <a:t>60.93</a:t>
                      </a:r>
                      <a:endParaRPr lang="en-US" sz="1800">
                        <a:effectLst/>
                        <a:latin typeface="Calibri"/>
                      </a:endParaRPr>
                    </a:p>
                  </a:txBody>
                  <a:tcPr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2718963"/>
                  </a:ext>
                </a:extLst>
              </a:tr>
            </a:tbl>
          </a:graphicData>
        </a:graphic>
      </p:graphicFrame>
    </p:spTree>
    <p:extLst>
      <p:ext uri="{BB962C8B-B14F-4D97-AF65-F5344CB8AC3E}">
        <p14:creationId xmlns:p14="http://schemas.microsoft.com/office/powerpoint/2010/main" val="728375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D188-28E9-672C-057C-3EE769A3A673}"/>
              </a:ext>
            </a:extLst>
          </p:cNvPr>
          <p:cNvSpPr>
            <a:spLocks noGrp="1"/>
          </p:cNvSpPr>
          <p:nvPr>
            <p:ph type="title"/>
          </p:nvPr>
        </p:nvSpPr>
        <p:spPr>
          <a:xfrm>
            <a:off x="2117" y="365125"/>
            <a:ext cx="12166600" cy="548297"/>
          </a:xfrm>
          <a:solidFill>
            <a:schemeClr val="tx1">
              <a:lumMod val="65000"/>
              <a:lumOff val="35000"/>
            </a:schemeClr>
          </a:solidFill>
        </p:spPr>
        <p:txBody>
          <a:bodyPr>
            <a:normAutofit/>
          </a:bodyPr>
          <a:lstStyle/>
          <a:p>
            <a:pPr algn="ctr"/>
            <a:r>
              <a:rPr lang="en-US" sz="2800" b="1">
                <a:solidFill>
                  <a:schemeClr val="bg1"/>
                </a:solidFill>
                <a:latin typeface="Calibri Light"/>
                <a:ea typeface="+mj-lt"/>
                <a:cs typeface="+mj-lt"/>
              </a:rPr>
              <a:t>Predicted vs Actual Rates</a:t>
            </a:r>
            <a:endParaRPr lang="en-US" sz="2800" b="1">
              <a:solidFill>
                <a:schemeClr val="bg1"/>
              </a:solidFill>
              <a:latin typeface="Calibri Light"/>
              <a:ea typeface="Calibri Light"/>
              <a:cs typeface="Calibri Light"/>
            </a:endParaRPr>
          </a:p>
        </p:txBody>
      </p:sp>
      <p:pic>
        <p:nvPicPr>
          <p:cNvPr id="4" name="Content Placeholder 3" descr="A graph of a number of patients with a number of patients with a number of patients with a number of patients with a number of patients with a number of patients with a number of patients with a&#10;&#10;Description automatically generated">
            <a:extLst>
              <a:ext uri="{FF2B5EF4-FFF2-40B4-BE49-F238E27FC236}">
                <a16:creationId xmlns:a16="http://schemas.microsoft.com/office/drawing/2014/main" id="{1E6011F0-0252-F0B5-9062-C5B227824AD8}"/>
              </a:ext>
            </a:extLst>
          </p:cNvPr>
          <p:cNvPicPr>
            <a:picLocks noGrp="1" noChangeAspect="1"/>
          </p:cNvPicPr>
          <p:nvPr>
            <p:ph idx="1"/>
          </p:nvPr>
        </p:nvPicPr>
        <p:blipFill>
          <a:blip r:embed="rId2"/>
          <a:stretch>
            <a:fillRect/>
          </a:stretch>
        </p:blipFill>
        <p:spPr>
          <a:xfrm>
            <a:off x="6230738" y="2836634"/>
            <a:ext cx="5493746" cy="3665619"/>
          </a:xfrm>
          <a:prstGeom prst="rect">
            <a:avLst/>
          </a:prstGeom>
          <a:ln>
            <a:noFill/>
          </a:ln>
          <a:effectLst>
            <a:outerShdw blurRad="292100" dist="139700" dir="2700000" algn="tl" rotWithShape="0">
              <a:srgbClr val="333333">
                <a:alpha val="65000"/>
              </a:srgbClr>
            </a:outerShdw>
          </a:effectLst>
        </p:spPr>
      </p:pic>
      <p:pic>
        <p:nvPicPr>
          <p:cNvPr id="5" name="Picture 4" descr="A graph of a number of patients with a number of patients with a number of patients with a number of patients with a number of patients with a number of patients with a number of patients with a&#10;&#10;Description automatically generated">
            <a:extLst>
              <a:ext uri="{FF2B5EF4-FFF2-40B4-BE49-F238E27FC236}">
                <a16:creationId xmlns:a16="http://schemas.microsoft.com/office/drawing/2014/main" id="{A4EE1EDA-E0AB-EF5D-6CD7-777181915CB6}"/>
              </a:ext>
            </a:extLst>
          </p:cNvPr>
          <p:cNvPicPr>
            <a:picLocks noChangeAspect="1"/>
          </p:cNvPicPr>
          <p:nvPr/>
        </p:nvPicPr>
        <p:blipFill>
          <a:blip r:embed="rId3"/>
          <a:stretch>
            <a:fillRect/>
          </a:stretch>
        </p:blipFill>
        <p:spPr>
          <a:xfrm>
            <a:off x="516302" y="2834644"/>
            <a:ext cx="5487004" cy="3658876"/>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5F027FE4-A084-6C9A-E247-B9D76700A537}"/>
              </a:ext>
            </a:extLst>
          </p:cNvPr>
          <p:cNvSpPr txBox="1">
            <a:spLocks/>
          </p:cNvSpPr>
          <p:nvPr/>
        </p:nvSpPr>
        <p:spPr>
          <a:xfrm>
            <a:off x="827616" y="1235581"/>
            <a:ext cx="10992200" cy="145623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Calibri"/>
                <a:ea typeface="+mn-lt"/>
                <a:cs typeface="Arial"/>
              </a:rPr>
              <a:t>In the lower homeless rate values, the predicted values align more closely to actual</a:t>
            </a:r>
            <a:endParaRPr lang="en-US" sz="2000">
              <a:latin typeface="Calibri"/>
              <a:ea typeface="Calibri"/>
              <a:cs typeface="Arial"/>
            </a:endParaRPr>
          </a:p>
          <a:p>
            <a:r>
              <a:rPr lang="en-US" sz="2000">
                <a:latin typeface="Calibri"/>
                <a:ea typeface="+mn-lt"/>
                <a:cs typeface="Arial"/>
              </a:rPr>
              <a:t>As the rate goes up, we start seeing more variance</a:t>
            </a:r>
            <a:endParaRPr lang="en-US" sz="2000">
              <a:latin typeface="Calibri"/>
              <a:ea typeface="Calibri"/>
              <a:cs typeface="Arial"/>
            </a:endParaRPr>
          </a:p>
          <a:p>
            <a:r>
              <a:rPr lang="en-US" sz="2000">
                <a:latin typeface="Calibri"/>
                <a:ea typeface="+mn-lt"/>
                <a:cs typeface="Arial"/>
              </a:rPr>
              <a:t>We can see the predicted and actual rates against the four top predictors in the following plots</a:t>
            </a:r>
            <a:br>
              <a:rPr lang="en-US" sz="2000">
                <a:latin typeface="Calibri"/>
                <a:ea typeface="+mn-lt"/>
                <a:cs typeface="Arial"/>
              </a:rPr>
            </a:br>
            <a:endParaRPr lang="en-US" sz="2000">
              <a:latin typeface="Calibri"/>
              <a:ea typeface="+mn-lt"/>
              <a:cs typeface="Arial"/>
            </a:endParaRPr>
          </a:p>
          <a:p>
            <a:endParaRPr lang="en-US" sz="2000">
              <a:latin typeface="Calibri"/>
              <a:ea typeface="Calibri"/>
              <a:cs typeface="Arial"/>
            </a:endParaRPr>
          </a:p>
        </p:txBody>
      </p:sp>
    </p:spTree>
    <p:extLst>
      <p:ext uri="{BB962C8B-B14F-4D97-AF65-F5344CB8AC3E}">
        <p14:creationId xmlns:p14="http://schemas.microsoft.com/office/powerpoint/2010/main" val="325915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E15B-EF13-8DBD-4314-3BF321FE2EEC}"/>
              </a:ext>
            </a:extLst>
          </p:cNvPr>
          <p:cNvSpPr>
            <a:spLocks noGrp="1"/>
          </p:cNvSpPr>
          <p:nvPr>
            <p:ph type="title"/>
          </p:nvPr>
        </p:nvSpPr>
        <p:spPr>
          <a:xfrm>
            <a:off x="2117" y="322792"/>
            <a:ext cx="12187767" cy="502029"/>
          </a:xfrm>
          <a:solidFill>
            <a:schemeClr val="accent2"/>
          </a:solidFill>
        </p:spPr>
        <p:txBody>
          <a:bodyPr>
            <a:normAutofit/>
          </a:bodyPr>
          <a:lstStyle/>
          <a:p>
            <a:pPr algn="ctr"/>
            <a:r>
              <a:rPr lang="en-US" sz="2800" b="1">
                <a:solidFill>
                  <a:schemeClr val="bg1"/>
                </a:solidFill>
                <a:latin typeface="Calibri Light"/>
                <a:ea typeface="Calibri"/>
                <a:cs typeface="Calibri Light"/>
              </a:rPr>
              <a:t>Time Series Regression | Individual Homeless Rates and Independent Variables </a:t>
            </a:r>
            <a:endParaRPr lang="en-US">
              <a:solidFill>
                <a:schemeClr val="bg1"/>
              </a:solidFill>
            </a:endParaRPr>
          </a:p>
        </p:txBody>
      </p:sp>
      <p:pic>
        <p:nvPicPr>
          <p:cNvPr id="7" name="Picture 6">
            <a:extLst>
              <a:ext uri="{FF2B5EF4-FFF2-40B4-BE49-F238E27FC236}">
                <a16:creationId xmlns:a16="http://schemas.microsoft.com/office/drawing/2014/main" id="{7991C25F-98C6-5D58-6C56-50C3F647B6AA}"/>
              </a:ext>
            </a:extLst>
          </p:cNvPr>
          <p:cNvPicPr>
            <a:picLocks noChangeAspect="1"/>
          </p:cNvPicPr>
          <p:nvPr/>
        </p:nvPicPr>
        <p:blipFill>
          <a:blip r:embed="rId2"/>
          <a:stretch>
            <a:fillRect/>
          </a:stretch>
        </p:blipFill>
        <p:spPr>
          <a:xfrm>
            <a:off x="247650" y="1641580"/>
            <a:ext cx="7167033" cy="4516757"/>
          </a:xfrm>
          <a:prstGeom prst="rect">
            <a:avLst/>
          </a:prstGeom>
          <a:ln>
            <a:noFill/>
          </a:ln>
          <a:effectLst>
            <a:outerShdw blurRad="292100" dist="139700" dir="2700000" algn="tl" rotWithShape="0">
              <a:srgbClr val="333333">
                <a:alpha val="65000"/>
              </a:srgbClr>
            </a:outerShdw>
          </a:effectLst>
        </p:spPr>
      </p:pic>
      <p:pic>
        <p:nvPicPr>
          <p:cNvPr id="8" name="Picture 7" descr="A graph with blue lines&#10;&#10;Description automatically generated">
            <a:extLst>
              <a:ext uri="{FF2B5EF4-FFF2-40B4-BE49-F238E27FC236}">
                <a16:creationId xmlns:a16="http://schemas.microsoft.com/office/drawing/2014/main" id="{333366A5-45DF-443E-2917-3FDF2EC9C652}"/>
              </a:ext>
            </a:extLst>
          </p:cNvPr>
          <p:cNvPicPr>
            <a:picLocks noChangeAspect="1"/>
          </p:cNvPicPr>
          <p:nvPr/>
        </p:nvPicPr>
        <p:blipFill>
          <a:blip r:embed="rId3"/>
          <a:stretch>
            <a:fillRect/>
          </a:stretch>
        </p:blipFill>
        <p:spPr>
          <a:xfrm>
            <a:off x="7698316" y="1640007"/>
            <a:ext cx="4203700" cy="41177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793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E15B-EF13-8DBD-4314-3BF321FE2EEC}"/>
              </a:ext>
            </a:extLst>
          </p:cNvPr>
          <p:cNvSpPr>
            <a:spLocks noGrp="1"/>
          </p:cNvSpPr>
          <p:nvPr>
            <p:ph type="title"/>
          </p:nvPr>
        </p:nvSpPr>
        <p:spPr>
          <a:xfrm>
            <a:off x="2117" y="322792"/>
            <a:ext cx="12187767" cy="576112"/>
          </a:xfrm>
          <a:solidFill>
            <a:schemeClr val="accent2"/>
          </a:solidFill>
        </p:spPr>
        <p:txBody>
          <a:bodyPr>
            <a:normAutofit/>
          </a:bodyPr>
          <a:lstStyle/>
          <a:p>
            <a:pPr algn="ctr"/>
            <a:r>
              <a:rPr lang="en-US" sz="2800" b="1">
                <a:solidFill>
                  <a:schemeClr val="bg1"/>
                </a:solidFill>
                <a:latin typeface="Calibri Light"/>
                <a:ea typeface="Calibri"/>
                <a:cs typeface="Calibri Light"/>
              </a:rPr>
              <a:t>Time Series Regression |Family Homeless Rates and Independent Variables </a:t>
            </a:r>
            <a:endParaRPr lang="en-US">
              <a:solidFill>
                <a:schemeClr val="bg1"/>
              </a:solidFill>
              <a:cs typeface="Calibri Light" panose="020F0302020204030204"/>
            </a:endParaRPr>
          </a:p>
        </p:txBody>
      </p:sp>
      <p:pic>
        <p:nvPicPr>
          <p:cNvPr id="6" name="Content Placeholder 4" descr="A graph of a scatter plot&#10;&#10;Description automatically generated">
            <a:extLst>
              <a:ext uri="{FF2B5EF4-FFF2-40B4-BE49-F238E27FC236}">
                <a16:creationId xmlns:a16="http://schemas.microsoft.com/office/drawing/2014/main" id="{40E18803-3405-4800-728D-82144DC1BE0A}"/>
              </a:ext>
            </a:extLst>
          </p:cNvPr>
          <p:cNvPicPr>
            <a:picLocks noGrp="1" noChangeAspect="1"/>
          </p:cNvPicPr>
          <p:nvPr>
            <p:ph idx="1"/>
          </p:nvPr>
        </p:nvPicPr>
        <p:blipFill>
          <a:blip r:embed="rId2"/>
          <a:stretch>
            <a:fillRect/>
          </a:stretch>
        </p:blipFill>
        <p:spPr>
          <a:xfrm>
            <a:off x="7358107" y="1710815"/>
            <a:ext cx="4579189" cy="4075011"/>
          </a:xfrm>
          <a:prstGeom prst="rect">
            <a:avLst/>
          </a:prstGeom>
          <a:ln>
            <a:noFill/>
          </a:ln>
          <a:effectLst>
            <a:outerShdw blurRad="292100" dist="139700" dir="2700000" algn="tl" rotWithShape="0">
              <a:srgbClr val="333333">
                <a:alpha val="65000"/>
              </a:srgbClr>
            </a:outerShdw>
          </a:effectLst>
        </p:spPr>
      </p:pic>
      <p:pic>
        <p:nvPicPr>
          <p:cNvPr id="3" name="Picture 2" descr="A group of graphs showing the difference between homeless and homeless&#10;&#10;Description automatically generated">
            <a:extLst>
              <a:ext uri="{FF2B5EF4-FFF2-40B4-BE49-F238E27FC236}">
                <a16:creationId xmlns:a16="http://schemas.microsoft.com/office/drawing/2014/main" id="{A685DE7D-99BD-D6B9-2CAC-EACED6E22D08}"/>
              </a:ext>
            </a:extLst>
          </p:cNvPr>
          <p:cNvPicPr>
            <a:picLocks noChangeAspect="1"/>
          </p:cNvPicPr>
          <p:nvPr/>
        </p:nvPicPr>
        <p:blipFill>
          <a:blip r:embed="rId3"/>
          <a:stretch>
            <a:fillRect/>
          </a:stretch>
        </p:blipFill>
        <p:spPr>
          <a:xfrm>
            <a:off x="207818" y="1712793"/>
            <a:ext cx="6858000" cy="4268304"/>
          </a:xfrm>
          <a:prstGeom prst="rect">
            <a:avLst/>
          </a:prstGeom>
        </p:spPr>
      </p:pic>
    </p:spTree>
    <p:extLst>
      <p:ext uri="{BB962C8B-B14F-4D97-AF65-F5344CB8AC3E}">
        <p14:creationId xmlns:p14="http://schemas.microsoft.com/office/powerpoint/2010/main" val="406056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821554BB-2168-8364-FD6E-B3B149F7B6CB}"/>
              </a:ext>
            </a:extLst>
          </p:cNvPr>
          <p:cNvPicPr>
            <a:picLocks noChangeAspect="1"/>
          </p:cNvPicPr>
          <p:nvPr/>
        </p:nvPicPr>
        <p:blipFill rotWithShape="1">
          <a:blip r:embed="rId3">
            <a:duotone>
              <a:prstClr val="black"/>
              <a:schemeClr val="tx2">
                <a:tint val="45000"/>
                <a:satMod val="400000"/>
              </a:schemeClr>
            </a:duotone>
            <a:alphaModFix amt="25000"/>
          </a:blip>
          <a:srcRect t="14449"/>
          <a:stretch/>
        </p:blipFill>
        <p:spPr>
          <a:xfrm>
            <a:off x="20" y="-95240"/>
            <a:ext cx="12191980" cy="6857990"/>
          </a:xfrm>
          <a:prstGeom prst="rect">
            <a:avLst/>
          </a:prstGeom>
        </p:spPr>
      </p:pic>
      <p:sp>
        <p:nvSpPr>
          <p:cNvPr id="2" name="Title 1">
            <a:extLst>
              <a:ext uri="{FF2B5EF4-FFF2-40B4-BE49-F238E27FC236}">
                <a16:creationId xmlns:a16="http://schemas.microsoft.com/office/drawing/2014/main" id="{D71C9752-E47B-AFF9-EAEC-642D6609A5D3}"/>
              </a:ext>
            </a:extLst>
          </p:cNvPr>
          <p:cNvSpPr>
            <a:spLocks noGrp="1"/>
          </p:cNvSpPr>
          <p:nvPr>
            <p:ph type="title"/>
          </p:nvPr>
        </p:nvSpPr>
        <p:spPr>
          <a:xfrm>
            <a:off x="838200" y="365125"/>
            <a:ext cx="10515600" cy="1325563"/>
          </a:xfrm>
        </p:spPr>
        <p:txBody>
          <a:bodyPr vert="horz" lIns="91440" tIns="45720" rIns="91440" bIns="45720" rtlCol="0">
            <a:normAutofit/>
          </a:bodyPr>
          <a:lstStyle/>
          <a:p>
            <a:endParaRPr lang="en-US">
              <a:cs typeface="Calibri Light"/>
            </a:endParaRPr>
          </a:p>
          <a:p>
            <a:r>
              <a:rPr lang="en-US" b="1">
                <a:latin typeface="Calibri Light"/>
                <a:cs typeface="Calibri Light"/>
              </a:rPr>
              <a:t>Results and Discussion</a:t>
            </a:r>
          </a:p>
        </p:txBody>
      </p:sp>
      <p:graphicFrame>
        <p:nvGraphicFramePr>
          <p:cNvPr id="123" name="Content Placeholder 122">
            <a:extLst>
              <a:ext uri="{FF2B5EF4-FFF2-40B4-BE49-F238E27FC236}">
                <a16:creationId xmlns:a16="http://schemas.microsoft.com/office/drawing/2014/main" id="{D1C0F9A7-7C5C-52D4-742D-FA53AFC67815}"/>
              </a:ext>
            </a:extLst>
          </p:cNvPr>
          <p:cNvGraphicFramePr>
            <a:graphicFrameLocks noGrp="1"/>
          </p:cNvGraphicFramePr>
          <p:nvPr>
            <p:ph idx="1"/>
            <p:extLst>
              <p:ext uri="{D42A27DB-BD31-4B8C-83A1-F6EECF244321}">
                <p14:modId xmlns:p14="http://schemas.microsoft.com/office/powerpoint/2010/main" val="17411799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21" name="Graphic 1220" descr="Checkbox Checked outline">
            <a:extLst>
              <a:ext uri="{FF2B5EF4-FFF2-40B4-BE49-F238E27FC236}">
                <a16:creationId xmlns:a16="http://schemas.microsoft.com/office/drawing/2014/main" id="{CEC35B12-DF6C-3ACF-4C76-721A741B1E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69131" y="1839383"/>
            <a:ext cx="776817" cy="776817"/>
          </a:xfrm>
          <a:prstGeom prst="rect">
            <a:avLst/>
          </a:prstGeom>
        </p:spPr>
      </p:pic>
      <p:pic>
        <p:nvPicPr>
          <p:cNvPr id="1222" name="Graphic 1221" descr="Checkbox Checked outline">
            <a:extLst>
              <a:ext uri="{FF2B5EF4-FFF2-40B4-BE49-F238E27FC236}">
                <a16:creationId xmlns:a16="http://schemas.microsoft.com/office/drawing/2014/main" id="{B8BAF3F9-C8B2-9D88-9985-CED097F948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69131" y="2487083"/>
            <a:ext cx="776817" cy="776817"/>
          </a:xfrm>
          <a:prstGeom prst="rect">
            <a:avLst/>
          </a:prstGeom>
        </p:spPr>
      </p:pic>
      <p:pic>
        <p:nvPicPr>
          <p:cNvPr id="1223" name="Graphic 1222" descr="Checkbox Checked outline">
            <a:extLst>
              <a:ext uri="{FF2B5EF4-FFF2-40B4-BE49-F238E27FC236}">
                <a16:creationId xmlns:a16="http://schemas.microsoft.com/office/drawing/2014/main" id="{DBC4CE93-5DA1-67C0-73F5-57763B9A16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69131" y="3134783"/>
            <a:ext cx="776817" cy="776817"/>
          </a:xfrm>
          <a:prstGeom prst="rect">
            <a:avLst/>
          </a:prstGeom>
        </p:spPr>
      </p:pic>
      <p:pic>
        <p:nvPicPr>
          <p:cNvPr id="1224" name="Graphic 1223" descr="Checkbox Crossed outline">
            <a:extLst>
              <a:ext uri="{FF2B5EF4-FFF2-40B4-BE49-F238E27FC236}">
                <a16:creationId xmlns:a16="http://schemas.microsoft.com/office/drawing/2014/main" id="{9866352B-41A7-12D4-83A6-5C6CDE0421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58548" y="3782483"/>
            <a:ext cx="787401" cy="829734"/>
          </a:xfrm>
          <a:prstGeom prst="rect">
            <a:avLst/>
          </a:prstGeom>
        </p:spPr>
      </p:pic>
      <p:pic>
        <p:nvPicPr>
          <p:cNvPr id="1225" name="Graphic 1224" descr="Checkbox Crossed outline">
            <a:extLst>
              <a:ext uri="{FF2B5EF4-FFF2-40B4-BE49-F238E27FC236}">
                <a16:creationId xmlns:a16="http://schemas.microsoft.com/office/drawing/2014/main" id="{6CBED218-A21A-4907-B069-CC24EC0910A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58548" y="4483099"/>
            <a:ext cx="787401" cy="829734"/>
          </a:xfrm>
          <a:prstGeom prst="rect">
            <a:avLst/>
          </a:prstGeom>
        </p:spPr>
      </p:pic>
      <p:pic>
        <p:nvPicPr>
          <p:cNvPr id="1226" name="Graphic 1225" descr="Checkbox Crossed outline">
            <a:extLst>
              <a:ext uri="{FF2B5EF4-FFF2-40B4-BE49-F238E27FC236}">
                <a16:creationId xmlns:a16="http://schemas.microsoft.com/office/drawing/2014/main" id="{C9A4423B-AA5A-547D-1906-54D24F0026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58548" y="5183716"/>
            <a:ext cx="787401" cy="829734"/>
          </a:xfrm>
          <a:prstGeom prst="rect">
            <a:avLst/>
          </a:prstGeom>
        </p:spPr>
      </p:pic>
    </p:spTree>
    <p:extLst>
      <p:ext uri="{BB962C8B-B14F-4D97-AF65-F5344CB8AC3E}">
        <p14:creationId xmlns:p14="http://schemas.microsoft.com/office/powerpoint/2010/main" val="17389563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9BBA9-37BA-5429-CBDB-07E3F4168408}"/>
              </a:ext>
            </a:extLst>
          </p:cNvPr>
          <p:cNvSpPr>
            <a:spLocks noGrp="1"/>
          </p:cNvSpPr>
          <p:nvPr>
            <p:ph type="title"/>
          </p:nvPr>
        </p:nvSpPr>
        <p:spPr>
          <a:xfrm>
            <a:off x="686834" y="1153572"/>
            <a:ext cx="3200400" cy="4461163"/>
          </a:xfrm>
        </p:spPr>
        <p:txBody>
          <a:bodyPr>
            <a:normAutofit/>
          </a:bodyPr>
          <a:lstStyle/>
          <a:p>
            <a:r>
              <a:rPr lang="en-US" b="1">
                <a:solidFill>
                  <a:srgbClr val="FFFFFF"/>
                </a:solidFill>
                <a:cs typeface="Calibri Light"/>
              </a:rPr>
              <a:t>Conclusion</a:t>
            </a:r>
            <a:endParaRPr lang="en-US">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9EB8D6-F48D-E0D4-D608-09BCAA7BBE8A}"/>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200">
                <a:cs typeface="Calibri"/>
              </a:rPr>
              <a:t>Across all models the same three independent variables showed as having a statistically significant positive relationship to both dependent variables: individual homeless rate and family homeless rate.</a:t>
            </a:r>
          </a:p>
          <a:p>
            <a:r>
              <a:rPr lang="en-US" sz="2200">
                <a:cs typeface="Calibri"/>
              </a:rPr>
              <a:t>We were surprised that unemployment and poverty rates did not show a positive relationship to the dependent variables.</a:t>
            </a:r>
          </a:p>
          <a:p>
            <a:r>
              <a:rPr lang="en-US" sz="2200">
                <a:cs typeface="Calibri"/>
              </a:rPr>
              <a:t>We recognize that there are limitations to our models as there are likely other variables that have an impact on homeless rates.</a:t>
            </a:r>
          </a:p>
          <a:p>
            <a:r>
              <a:rPr lang="en-US" sz="2200">
                <a:cs typeface="Calibri"/>
              </a:rPr>
              <a:t>Further investigation would need to be done as to why homelessness increases with the FMR, this could indicate that by the time policy makers have increased the FMR the homeless population has already increased. Policy makers could investigate intervening sooner.</a:t>
            </a:r>
          </a:p>
        </p:txBody>
      </p:sp>
    </p:spTree>
    <p:extLst>
      <p:ext uri="{BB962C8B-B14F-4D97-AF65-F5344CB8AC3E}">
        <p14:creationId xmlns:p14="http://schemas.microsoft.com/office/powerpoint/2010/main" val="253962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618ED2B-A483-3197-7B73-1948B8FC434F}"/>
              </a:ext>
            </a:extLst>
          </p:cNvPr>
          <p:cNvSpPr txBox="1"/>
          <p:nvPr/>
        </p:nvSpPr>
        <p:spPr>
          <a:xfrm>
            <a:off x="838200" y="1412488"/>
            <a:ext cx="2899189" cy="43638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b="1" kern="1200">
                <a:solidFill>
                  <a:srgbClr val="FFFFFF"/>
                </a:solidFill>
                <a:latin typeface="+mj-lt"/>
                <a:ea typeface="+mj-ea"/>
                <a:cs typeface="+mj-cs"/>
              </a:rPr>
              <a:t>Introduction &amp; Research Questions</a:t>
            </a:r>
          </a:p>
        </p:txBody>
      </p:sp>
      <p:sp>
        <p:nvSpPr>
          <p:cNvPr id="3" name="Content Placeholder 2">
            <a:extLst>
              <a:ext uri="{FF2B5EF4-FFF2-40B4-BE49-F238E27FC236}">
                <a16:creationId xmlns:a16="http://schemas.microsoft.com/office/drawing/2014/main" id="{B59DEBE0-FFEB-6F7F-FD7F-ED762AEDE7D5}"/>
              </a:ext>
            </a:extLst>
          </p:cNvPr>
          <p:cNvSpPr>
            <a:spLocks noGrp="1"/>
          </p:cNvSpPr>
          <p:nvPr>
            <p:ph idx="1"/>
          </p:nvPr>
        </p:nvSpPr>
        <p:spPr>
          <a:xfrm>
            <a:off x="4380855" y="1412489"/>
            <a:ext cx="3427283" cy="4363844"/>
          </a:xfrm>
        </p:spPr>
        <p:txBody>
          <a:bodyPr vert="horz" lIns="91440" tIns="45720" rIns="91440" bIns="45720" rtlCol="0" anchor="t">
            <a:normAutofit/>
          </a:bodyPr>
          <a:lstStyle/>
          <a:p>
            <a:pPr marL="0" indent="0">
              <a:buNone/>
            </a:pPr>
            <a:r>
              <a:rPr lang="en-US" sz="2000"/>
              <a:t>Homelessness is a complex social issue. Our goal is to identify the factors that have either positive or negative impacts on the homeless population.</a:t>
            </a:r>
            <a:endParaRPr lang="en-US"/>
          </a:p>
        </p:txBody>
      </p:sp>
      <p:cxnSp>
        <p:nvCxnSpPr>
          <p:cNvPr id="37" name="Straight Connector 36">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A936ED-023E-AAB5-31B6-B9381785C137}"/>
              </a:ext>
            </a:extLst>
          </p:cNvPr>
          <p:cNvSpPr txBox="1"/>
          <p:nvPr/>
        </p:nvSpPr>
        <p:spPr>
          <a:xfrm>
            <a:off x="8451604" y="1412489"/>
            <a:ext cx="3197701" cy="43638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228600">
              <a:lnSpc>
                <a:spcPct val="90000"/>
              </a:lnSpc>
              <a:spcBef>
                <a:spcPts val="540"/>
              </a:spcBef>
              <a:buFont typeface="Arial" panose="020B0604020202020204" pitchFamily="34" charset="0"/>
              <a:buChar char="•"/>
            </a:pPr>
            <a:r>
              <a:rPr lang="en-US" sz="1700"/>
              <a:t>Is FMR associated with homelessness rate?</a:t>
            </a:r>
          </a:p>
          <a:p>
            <a:pPr marL="342900" indent="-228600">
              <a:lnSpc>
                <a:spcPct val="90000"/>
              </a:lnSpc>
              <a:spcBef>
                <a:spcPts val="540"/>
              </a:spcBef>
              <a:buFont typeface="Arial" panose="020B0604020202020204" pitchFamily="34" charset="0"/>
              <a:buChar char="•"/>
            </a:pPr>
            <a:r>
              <a:rPr lang="en-US" sz="1700"/>
              <a:t>Is poverty rate associated with homelessness rate?</a:t>
            </a:r>
          </a:p>
          <a:p>
            <a:pPr marL="342900" indent="-228600">
              <a:lnSpc>
                <a:spcPct val="90000"/>
              </a:lnSpc>
              <a:spcBef>
                <a:spcPts val="540"/>
              </a:spcBef>
              <a:buFont typeface="Arial" panose="020B0604020202020204" pitchFamily="34" charset="0"/>
              <a:buChar char="•"/>
            </a:pPr>
            <a:r>
              <a:rPr lang="en-US" sz="1700"/>
              <a:t>Is unemployment rate associated with homelessness rate?</a:t>
            </a:r>
          </a:p>
          <a:p>
            <a:pPr marL="342900" indent="-228600">
              <a:lnSpc>
                <a:spcPct val="90000"/>
              </a:lnSpc>
              <a:spcBef>
                <a:spcPts val="540"/>
              </a:spcBef>
              <a:buFont typeface="Arial" panose="020B0604020202020204" pitchFamily="34" charset="0"/>
              <a:buChar char="•"/>
            </a:pPr>
            <a:r>
              <a:rPr lang="en-US" sz="1700"/>
              <a:t>Is median income associated with homelessness rate?</a:t>
            </a:r>
          </a:p>
          <a:p>
            <a:pPr marL="342900" indent="-228600">
              <a:lnSpc>
                <a:spcPct val="90000"/>
              </a:lnSpc>
              <a:spcBef>
                <a:spcPts val="540"/>
              </a:spcBef>
              <a:buFont typeface="Arial" panose="020B0604020202020204" pitchFamily="34" charset="0"/>
              <a:buChar char="•"/>
            </a:pPr>
            <a:r>
              <a:rPr lang="en-US" sz="1700"/>
              <a:t>Is minimum wage associated with homelessness rate?</a:t>
            </a:r>
          </a:p>
          <a:p>
            <a:pPr marL="342900" indent="-228600">
              <a:lnSpc>
                <a:spcPct val="90000"/>
              </a:lnSpc>
              <a:spcBef>
                <a:spcPts val="540"/>
              </a:spcBef>
              <a:buFont typeface="Arial" panose="020B0604020202020204" pitchFamily="34" charset="0"/>
              <a:buChar char="•"/>
            </a:pPr>
            <a:r>
              <a:rPr lang="en-US" sz="1700"/>
              <a:t>Is median gross rent associated with homelessness rate? Does this relationship vary based on the number of bedrooms?</a:t>
            </a:r>
          </a:p>
          <a:p>
            <a:pPr marL="342900" indent="-228600">
              <a:lnSpc>
                <a:spcPct val="90000"/>
              </a:lnSpc>
              <a:spcBef>
                <a:spcPts val="540"/>
              </a:spcBef>
              <a:buFont typeface="Arial" panose="020B0604020202020204" pitchFamily="34" charset="0"/>
              <a:buChar char="•"/>
            </a:pPr>
            <a:endParaRPr lang="en-US" sz="1700"/>
          </a:p>
          <a:p>
            <a:pPr marL="571500" indent="-228600">
              <a:lnSpc>
                <a:spcPct val="90000"/>
              </a:lnSpc>
              <a:buFont typeface="Arial" panose="020B0604020202020204" pitchFamily="34" charset="0"/>
              <a:buChar char="•"/>
            </a:pPr>
            <a:endParaRPr lang="en-US" sz="1700"/>
          </a:p>
        </p:txBody>
      </p:sp>
    </p:spTree>
    <p:extLst>
      <p:ext uri="{BB962C8B-B14F-4D97-AF65-F5344CB8AC3E}">
        <p14:creationId xmlns:p14="http://schemas.microsoft.com/office/powerpoint/2010/main" val="92677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4981-AF5A-7B10-6258-881EFF56F497}"/>
              </a:ext>
            </a:extLst>
          </p:cNvPr>
          <p:cNvSpPr>
            <a:spLocks noGrp="1"/>
          </p:cNvSpPr>
          <p:nvPr>
            <p:ph type="title"/>
          </p:nvPr>
        </p:nvSpPr>
        <p:spPr>
          <a:xfrm>
            <a:off x="2117" y="343958"/>
            <a:ext cx="5562600" cy="621841"/>
          </a:xfrm>
          <a:solidFill>
            <a:schemeClr val="tx1">
              <a:lumMod val="65000"/>
              <a:lumOff val="35000"/>
            </a:schemeClr>
          </a:solidFill>
        </p:spPr>
        <p:txBody>
          <a:bodyPr>
            <a:normAutofit/>
          </a:bodyPr>
          <a:lstStyle/>
          <a:p>
            <a:pPr algn="r"/>
            <a:r>
              <a:rPr lang="en-US" sz="2800" b="1">
                <a:solidFill>
                  <a:schemeClr val="bg1"/>
                </a:solidFill>
                <a:cs typeface="Calibri Light"/>
              </a:rPr>
              <a:t>Datasets</a:t>
            </a:r>
          </a:p>
        </p:txBody>
      </p:sp>
      <p:graphicFrame>
        <p:nvGraphicFramePr>
          <p:cNvPr id="6" name="Table 5">
            <a:extLst>
              <a:ext uri="{FF2B5EF4-FFF2-40B4-BE49-F238E27FC236}">
                <a16:creationId xmlns:a16="http://schemas.microsoft.com/office/drawing/2014/main" id="{7CEFA3D1-29B3-535F-1D82-55081B7A9CB7}"/>
              </a:ext>
            </a:extLst>
          </p:cNvPr>
          <p:cNvGraphicFramePr>
            <a:graphicFrameLocks noGrp="1"/>
          </p:cNvGraphicFramePr>
          <p:nvPr>
            <p:extLst>
              <p:ext uri="{D42A27DB-BD31-4B8C-83A1-F6EECF244321}">
                <p14:modId xmlns:p14="http://schemas.microsoft.com/office/powerpoint/2010/main" val="2442526386"/>
              </p:ext>
            </p:extLst>
          </p:nvPr>
        </p:nvGraphicFramePr>
        <p:xfrm>
          <a:off x="899584" y="2004272"/>
          <a:ext cx="10382245" cy="3547110"/>
        </p:xfrm>
        <a:graphic>
          <a:graphicData uri="http://schemas.openxmlformats.org/drawingml/2006/table">
            <a:tbl>
              <a:tblPr firstRow="1" bandRow="1">
                <a:tableStyleId>{5C22544A-7EE6-4342-B048-85BDC9FD1C3A}</a:tableStyleId>
              </a:tblPr>
              <a:tblGrid>
                <a:gridCol w="5119687">
                  <a:extLst>
                    <a:ext uri="{9D8B030D-6E8A-4147-A177-3AD203B41FA5}">
                      <a16:colId xmlns:a16="http://schemas.microsoft.com/office/drawing/2014/main" val="2291439375"/>
                    </a:ext>
                  </a:extLst>
                </a:gridCol>
                <a:gridCol w="3476624">
                  <a:extLst>
                    <a:ext uri="{9D8B030D-6E8A-4147-A177-3AD203B41FA5}">
                      <a16:colId xmlns:a16="http://schemas.microsoft.com/office/drawing/2014/main" val="3716902298"/>
                    </a:ext>
                  </a:extLst>
                </a:gridCol>
                <a:gridCol w="1785934">
                  <a:extLst>
                    <a:ext uri="{9D8B030D-6E8A-4147-A177-3AD203B41FA5}">
                      <a16:colId xmlns:a16="http://schemas.microsoft.com/office/drawing/2014/main" val="4262967186"/>
                    </a:ext>
                  </a:extLst>
                </a:gridCol>
              </a:tblGrid>
              <a:tr h="361950">
                <a:tc>
                  <a:txBody>
                    <a:bodyPr/>
                    <a:lstStyle/>
                    <a:p>
                      <a:pPr algn="l" fontAlgn="base"/>
                      <a:r>
                        <a:rPr lang="en-US" sz="1800" b="1" i="0">
                          <a:solidFill>
                            <a:srgbClr val="FFFFFF"/>
                          </a:solidFill>
                          <a:effectLst/>
                          <a:latin typeface="Calibri"/>
                        </a:rPr>
                        <a:t>Dataset</a:t>
                      </a:r>
                      <a:endParaRPr lang="en-US" b="1" i="0">
                        <a:solidFill>
                          <a:srgbClr val="FFFFFF"/>
                        </a:solidFill>
                        <a:effectLst/>
                        <a:latin typeface="Calibri"/>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D7D31"/>
                    </a:solidFill>
                  </a:tcPr>
                </a:tc>
                <a:tc>
                  <a:txBody>
                    <a:bodyPr/>
                    <a:lstStyle/>
                    <a:p>
                      <a:pPr algn="l" fontAlgn="base"/>
                      <a:r>
                        <a:rPr lang="en-US" sz="1800" b="1" i="0">
                          <a:solidFill>
                            <a:srgbClr val="FFFFFF"/>
                          </a:solidFill>
                          <a:effectLst/>
                          <a:latin typeface="Calibri"/>
                        </a:rPr>
                        <a:t>Source</a:t>
                      </a:r>
                      <a:endParaRPr lang="en-US" b="1" i="0">
                        <a:solidFill>
                          <a:srgbClr val="FFFFFF"/>
                        </a:solidFill>
                        <a:effectLst/>
                        <a:latin typeface="Calibri"/>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D7D31"/>
                    </a:solidFill>
                  </a:tcPr>
                </a:tc>
                <a:tc>
                  <a:txBody>
                    <a:bodyPr/>
                    <a:lstStyle/>
                    <a:p>
                      <a:pPr algn="l" fontAlgn="base"/>
                      <a:r>
                        <a:rPr lang="en-US" sz="1800" b="1" i="0">
                          <a:solidFill>
                            <a:srgbClr val="FFFFFF"/>
                          </a:solidFill>
                          <a:effectLst/>
                          <a:latin typeface="Calibri"/>
                        </a:rPr>
                        <a:t>Time Span</a:t>
                      </a:r>
                      <a:endParaRPr lang="en-US" b="1" i="0">
                        <a:solidFill>
                          <a:srgbClr val="FFFFFF"/>
                        </a:solidFill>
                        <a:effectLst/>
                        <a:latin typeface="Calibri"/>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D7D31"/>
                    </a:solidFill>
                  </a:tcPr>
                </a:tc>
                <a:extLst>
                  <a:ext uri="{0D108BD9-81ED-4DB2-BD59-A6C34878D82A}">
                    <a16:rowId xmlns:a16="http://schemas.microsoft.com/office/drawing/2014/main" val="1463916362"/>
                  </a:ext>
                </a:extLst>
              </a:tr>
              <a:tr h="361950">
                <a:tc>
                  <a:txBody>
                    <a:bodyPr/>
                    <a:lstStyle/>
                    <a:p>
                      <a:pPr algn="l" fontAlgn="base"/>
                      <a:r>
                        <a:rPr lang="en-US" sz="1800" b="0" i="0" u="none" strike="noStrike">
                          <a:solidFill>
                            <a:srgbClr val="000000"/>
                          </a:solidFill>
                          <a:effectLst/>
                          <a:latin typeface="Calibri"/>
                        </a:rPr>
                        <a:t>Homeless PIT count</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tc>
                  <a:txBody>
                    <a:bodyPr/>
                    <a:lstStyle/>
                    <a:p>
                      <a:pPr lvl="0" algn="l">
                        <a:lnSpc>
                          <a:spcPct val="100000"/>
                        </a:lnSpc>
                        <a:spcBef>
                          <a:spcPts val="0"/>
                        </a:spcBef>
                        <a:spcAft>
                          <a:spcPts val="0"/>
                        </a:spcAft>
                        <a:buNone/>
                      </a:pPr>
                      <a:r>
                        <a:rPr lang="en-US" sz="1800" b="0" i="0" u="none" strike="noStrike" kern="1200" noProof="0">
                          <a:solidFill>
                            <a:srgbClr val="000000"/>
                          </a:solidFill>
                          <a:effectLst/>
                          <a:latin typeface="Calibri"/>
                          <a:ea typeface="+mn-ea"/>
                          <a:cs typeface="+mn-cs"/>
                        </a:rPr>
                        <a:t>Department of Housing and Urban Development(HUD)</a:t>
                      </a:r>
                      <a:endParaRPr lang="en-US" sz="1800" b="0" i="0" u="none" strike="noStrike" kern="1200">
                        <a:solidFill>
                          <a:srgbClr val="000000"/>
                        </a:solidFill>
                        <a:effectLst/>
                        <a:latin typeface="Calibri"/>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tc>
                  <a:txBody>
                    <a:bodyPr/>
                    <a:lstStyle/>
                    <a:p>
                      <a:pPr algn="l" fontAlgn="base"/>
                      <a:r>
                        <a:rPr lang="en-US" sz="1800" b="0" i="0" u="none" strike="noStrike">
                          <a:solidFill>
                            <a:srgbClr val="000000"/>
                          </a:solidFill>
                          <a:effectLst/>
                          <a:latin typeface="Calibri"/>
                        </a:rPr>
                        <a:t>2015 - 2019</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extLst>
                  <a:ext uri="{0D108BD9-81ED-4DB2-BD59-A6C34878D82A}">
                    <a16:rowId xmlns:a16="http://schemas.microsoft.com/office/drawing/2014/main" val="2704636513"/>
                  </a:ext>
                </a:extLst>
              </a:tr>
              <a:tr h="361950">
                <a:tc>
                  <a:txBody>
                    <a:bodyPr/>
                    <a:lstStyle/>
                    <a:p>
                      <a:pPr algn="l" fontAlgn="base"/>
                      <a:r>
                        <a:rPr lang="en-US" sz="1800" b="0" i="0" u="none" strike="noStrike">
                          <a:solidFill>
                            <a:srgbClr val="000000"/>
                          </a:solidFill>
                          <a:effectLst/>
                          <a:latin typeface="Calibri"/>
                        </a:rPr>
                        <a:t>Average annual FMR per state </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FF"/>
                    </a:solidFill>
                  </a:tcPr>
                </a:tc>
                <a:tc>
                  <a:txBody>
                    <a:bodyPr/>
                    <a:lstStyle/>
                    <a:p>
                      <a:pPr lvl="0" algn="l">
                        <a:lnSpc>
                          <a:spcPct val="100000"/>
                        </a:lnSpc>
                        <a:spcBef>
                          <a:spcPts val="0"/>
                        </a:spcBef>
                        <a:spcAft>
                          <a:spcPts val="0"/>
                        </a:spcAft>
                        <a:buNone/>
                      </a:pPr>
                      <a:r>
                        <a:rPr lang="en-US" sz="1800" b="0" i="0" u="none" strike="noStrike" noProof="0">
                          <a:solidFill>
                            <a:srgbClr val="000000"/>
                          </a:solidFill>
                          <a:effectLst/>
                        </a:rPr>
                        <a:t>Department of Housing and Urban Development(HUD)</a:t>
                      </a:r>
                      <a:endParaRPr lang="en-US"/>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FF"/>
                    </a:solidFill>
                  </a:tcPr>
                </a:tc>
                <a:tc>
                  <a:txBody>
                    <a:bodyPr/>
                    <a:lstStyle/>
                    <a:p>
                      <a:pPr algn="l" fontAlgn="base"/>
                      <a:r>
                        <a:rPr lang="en-US" sz="1800" b="0" i="0" u="none" strike="noStrike">
                          <a:solidFill>
                            <a:srgbClr val="000000"/>
                          </a:solidFill>
                          <a:effectLst/>
                          <a:latin typeface="Calibri"/>
                        </a:rPr>
                        <a:t>2015 - 2019</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606289696"/>
                  </a:ext>
                </a:extLst>
              </a:tr>
              <a:tr h="361950">
                <a:tc>
                  <a:txBody>
                    <a:bodyPr/>
                    <a:lstStyle/>
                    <a:p>
                      <a:pPr algn="l" fontAlgn="base"/>
                      <a:r>
                        <a:rPr lang="en-US" sz="1800" b="0" i="0" u="none" strike="noStrike">
                          <a:solidFill>
                            <a:srgbClr val="000000"/>
                          </a:solidFill>
                          <a:effectLst/>
                          <a:latin typeface="Calibri"/>
                        </a:rPr>
                        <a:t>Median Gross Rent by Bedrooms per state by year</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tc>
                  <a:txBody>
                    <a:bodyPr/>
                    <a:lstStyle/>
                    <a:p>
                      <a:pPr algn="l" fontAlgn="base"/>
                      <a:r>
                        <a:rPr lang="en-US" sz="1800" b="0" i="0" u="none" strike="noStrike">
                          <a:solidFill>
                            <a:srgbClr val="000000"/>
                          </a:solidFill>
                          <a:effectLst/>
                          <a:latin typeface="Calibri"/>
                        </a:rPr>
                        <a:t>Cencus.gov</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tc>
                  <a:txBody>
                    <a:bodyPr/>
                    <a:lstStyle/>
                    <a:p>
                      <a:pPr algn="l" fontAlgn="base"/>
                      <a:r>
                        <a:rPr lang="en-US" sz="1800" b="0" i="0" u="none" strike="noStrike">
                          <a:solidFill>
                            <a:srgbClr val="000000"/>
                          </a:solidFill>
                          <a:effectLst/>
                          <a:latin typeface="Calibri"/>
                        </a:rPr>
                        <a:t>2015 - 2019</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extLst>
                  <a:ext uri="{0D108BD9-81ED-4DB2-BD59-A6C34878D82A}">
                    <a16:rowId xmlns:a16="http://schemas.microsoft.com/office/drawing/2014/main" val="2718628027"/>
                  </a:ext>
                </a:extLst>
              </a:tr>
              <a:tr h="361950">
                <a:tc>
                  <a:txBody>
                    <a:bodyPr/>
                    <a:lstStyle/>
                    <a:p>
                      <a:pPr algn="l" fontAlgn="base"/>
                      <a:r>
                        <a:rPr lang="en-US" sz="1800" b="0" i="0" u="none" strike="noStrike">
                          <a:solidFill>
                            <a:srgbClr val="000000"/>
                          </a:solidFill>
                          <a:effectLst/>
                          <a:latin typeface="Calibri"/>
                        </a:rPr>
                        <a:t>Median Income by State </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FF"/>
                    </a:solidFill>
                  </a:tcPr>
                </a:tc>
                <a:tc>
                  <a:txBody>
                    <a:bodyPr/>
                    <a:lstStyle/>
                    <a:p>
                      <a:pPr algn="l" fontAlgn="base"/>
                      <a:r>
                        <a:rPr lang="en-US" sz="1800" b="0" i="0" u="none" strike="noStrike">
                          <a:solidFill>
                            <a:srgbClr val="000000"/>
                          </a:solidFill>
                          <a:effectLst/>
                          <a:latin typeface="Calibri"/>
                        </a:rPr>
                        <a:t>Cencus.gov</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FF"/>
                    </a:solidFill>
                  </a:tcPr>
                </a:tc>
                <a:tc>
                  <a:txBody>
                    <a:bodyPr/>
                    <a:lstStyle/>
                    <a:p>
                      <a:pPr algn="l" fontAlgn="base"/>
                      <a:r>
                        <a:rPr lang="en-US" sz="1800" b="0" i="0" u="none" strike="noStrike">
                          <a:solidFill>
                            <a:srgbClr val="000000"/>
                          </a:solidFill>
                          <a:effectLst/>
                          <a:latin typeface="Calibri"/>
                        </a:rPr>
                        <a:t>2015 - 2019</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8494981"/>
                  </a:ext>
                </a:extLst>
              </a:tr>
              <a:tr h="361950">
                <a:tc>
                  <a:txBody>
                    <a:bodyPr/>
                    <a:lstStyle/>
                    <a:p>
                      <a:pPr algn="l" fontAlgn="base"/>
                      <a:r>
                        <a:rPr lang="en-US" sz="1800" b="0" i="0" u="none" strike="noStrike">
                          <a:solidFill>
                            <a:srgbClr val="000000"/>
                          </a:solidFill>
                          <a:effectLst/>
                          <a:latin typeface="Calibri"/>
                        </a:rPr>
                        <a:t>Poverty Rates by State</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tc>
                  <a:txBody>
                    <a:bodyPr/>
                    <a:lstStyle/>
                    <a:p>
                      <a:pPr algn="l" fontAlgn="base"/>
                      <a:r>
                        <a:rPr lang="en-US" sz="1800" b="0" i="0" u="none" strike="noStrike">
                          <a:solidFill>
                            <a:srgbClr val="000000"/>
                          </a:solidFill>
                          <a:effectLst/>
                          <a:latin typeface="Calibri"/>
                        </a:rPr>
                        <a:t>Cencus.gov</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tc>
                  <a:txBody>
                    <a:bodyPr/>
                    <a:lstStyle/>
                    <a:p>
                      <a:pPr algn="l" fontAlgn="base"/>
                      <a:r>
                        <a:rPr lang="en-US" sz="1800" b="0" i="0" u="none" strike="noStrike">
                          <a:solidFill>
                            <a:srgbClr val="000000"/>
                          </a:solidFill>
                          <a:effectLst/>
                          <a:latin typeface="Calibri"/>
                        </a:rPr>
                        <a:t>2015 - 2019</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extLst>
                  <a:ext uri="{0D108BD9-81ED-4DB2-BD59-A6C34878D82A}">
                    <a16:rowId xmlns:a16="http://schemas.microsoft.com/office/drawing/2014/main" val="1184948962"/>
                  </a:ext>
                </a:extLst>
              </a:tr>
              <a:tr h="361950">
                <a:tc>
                  <a:txBody>
                    <a:bodyPr/>
                    <a:lstStyle/>
                    <a:p>
                      <a:pPr algn="l" fontAlgn="base"/>
                      <a:r>
                        <a:rPr lang="en-US" sz="1800" b="0" i="0" u="none" strike="noStrike">
                          <a:solidFill>
                            <a:srgbClr val="000000"/>
                          </a:solidFill>
                          <a:effectLst/>
                          <a:latin typeface="Calibri"/>
                        </a:rPr>
                        <a:t>Minimum Wage per state per year</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FF"/>
                    </a:solidFill>
                  </a:tcPr>
                </a:tc>
                <a:tc>
                  <a:txBody>
                    <a:bodyPr/>
                    <a:lstStyle/>
                    <a:p>
                      <a:pPr lvl="0" algn="l">
                        <a:buNone/>
                      </a:pPr>
                      <a:r>
                        <a:rPr lang="en-US" sz="1800" b="0" i="0">
                          <a:solidFill>
                            <a:srgbClr val="000000"/>
                          </a:solidFill>
                          <a:effectLst/>
                          <a:latin typeface="Calibri"/>
                        </a:rPr>
                        <a:t>US Department of Labor(DOL)</a:t>
                      </a: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FF"/>
                    </a:solidFill>
                  </a:tcPr>
                </a:tc>
                <a:tc>
                  <a:txBody>
                    <a:bodyPr/>
                    <a:lstStyle/>
                    <a:p>
                      <a:pPr algn="l" fontAlgn="base"/>
                      <a:r>
                        <a:rPr lang="en-US" sz="1800" b="0" i="0" u="none" strike="noStrike">
                          <a:solidFill>
                            <a:srgbClr val="000000"/>
                          </a:solidFill>
                          <a:effectLst/>
                          <a:latin typeface="Calibri"/>
                        </a:rPr>
                        <a:t>2015 - 2019</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78348954"/>
                  </a:ext>
                </a:extLst>
              </a:tr>
              <a:tr h="438150">
                <a:tc>
                  <a:txBody>
                    <a:bodyPr/>
                    <a:lstStyle/>
                    <a:p>
                      <a:pPr algn="l" fontAlgn="base"/>
                      <a:r>
                        <a:rPr lang="en-US" sz="1800" b="0" i="0" u="none" strike="noStrike">
                          <a:solidFill>
                            <a:srgbClr val="000000"/>
                          </a:solidFill>
                          <a:effectLst/>
                          <a:latin typeface="Calibri"/>
                        </a:rPr>
                        <a:t>Unemployment rate per state per year</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tc>
                  <a:txBody>
                    <a:bodyPr/>
                    <a:lstStyle/>
                    <a:p>
                      <a:pPr algn="l" fontAlgn="base"/>
                      <a:r>
                        <a:rPr lang="en-US" sz="1800" b="0" i="0" u="none" strike="noStrike">
                          <a:solidFill>
                            <a:srgbClr val="000000"/>
                          </a:solidFill>
                          <a:effectLst/>
                          <a:latin typeface="Calibri"/>
                        </a:rPr>
                        <a:t>Bureau of Labor Statistics</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tc>
                  <a:txBody>
                    <a:bodyPr/>
                    <a:lstStyle/>
                    <a:p>
                      <a:pPr algn="l" fontAlgn="base"/>
                      <a:r>
                        <a:rPr lang="en-US" sz="1800" b="0" i="0" u="none" strike="noStrike">
                          <a:solidFill>
                            <a:srgbClr val="000000"/>
                          </a:solidFill>
                          <a:effectLst/>
                          <a:latin typeface="Calibri"/>
                        </a:rPr>
                        <a:t>2015 - 2019</a:t>
                      </a:r>
                      <a:endParaRPr lang="en-US"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7E7E7"/>
                    </a:solidFill>
                  </a:tcPr>
                </a:tc>
                <a:extLst>
                  <a:ext uri="{0D108BD9-81ED-4DB2-BD59-A6C34878D82A}">
                    <a16:rowId xmlns:a16="http://schemas.microsoft.com/office/drawing/2014/main" val="2519032398"/>
                  </a:ext>
                </a:extLst>
              </a:tr>
            </a:tbl>
          </a:graphicData>
        </a:graphic>
      </p:graphicFrame>
    </p:spTree>
    <p:extLst>
      <p:ext uri="{BB962C8B-B14F-4D97-AF65-F5344CB8AC3E}">
        <p14:creationId xmlns:p14="http://schemas.microsoft.com/office/powerpoint/2010/main" val="3104385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4981-AF5A-7B10-6258-881EFF56F497}"/>
              </a:ext>
            </a:extLst>
          </p:cNvPr>
          <p:cNvSpPr>
            <a:spLocks noGrp="1"/>
          </p:cNvSpPr>
          <p:nvPr>
            <p:ph type="title"/>
          </p:nvPr>
        </p:nvSpPr>
        <p:spPr>
          <a:xfrm>
            <a:off x="6627284" y="375708"/>
            <a:ext cx="5562600" cy="653591"/>
          </a:xfrm>
          <a:solidFill>
            <a:schemeClr val="tx1">
              <a:lumMod val="65000"/>
              <a:lumOff val="35000"/>
            </a:schemeClr>
          </a:solidFill>
        </p:spPr>
        <p:txBody>
          <a:bodyPr>
            <a:normAutofit/>
          </a:bodyPr>
          <a:lstStyle/>
          <a:p>
            <a:r>
              <a:rPr lang="en-US" sz="2800" b="1">
                <a:solidFill>
                  <a:schemeClr val="bg1"/>
                </a:solidFill>
                <a:cs typeface="Calibri Light"/>
              </a:rPr>
              <a:t>Variables</a:t>
            </a:r>
          </a:p>
        </p:txBody>
      </p:sp>
      <p:graphicFrame>
        <p:nvGraphicFramePr>
          <p:cNvPr id="4" name="Table 3">
            <a:extLst>
              <a:ext uri="{FF2B5EF4-FFF2-40B4-BE49-F238E27FC236}">
                <a16:creationId xmlns:a16="http://schemas.microsoft.com/office/drawing/2014/main" id="{949A6CB1-996B-4B51-051E-61E6C3B96946}"/>
              </a:ext>
            </a:extLst>
          </p:cNvPr>
          <p:cNvGraphicFramePr>
            <a:graphicFrameLocks noGrp="1"/>
          </p:cNvGraphicFramePr>
          <p:nvPr>
            <p:extLst>
              <p:ext uri="{D42A27DB-BD31-4B8C-83A1-F6EECF244321}">
                <p14:modId xmlns:p14="http://schemas.microsoft.com/office/powerpoint/2010/main" val="2688957539"/>
              </p:ext>
            </p:extLst>
          </p:nvPr>
        </p:nvGraphicFramePr>
        <p:xfrm>
          <a:off x="1599238" y="1985179"/>
          <a:ext cx="8991600" cy="3057525"/>
        </p:xfrm>
        <a:graphic>
          <a:graphicData uri="http://schemas.openxmlformats.org/drawingml/2006/table">
            <a:tbl>
              <a:tblPr firstRow="1" bandRow="1">
                <a:tableStyleId>{5C22544A-7EE6-4342-B048-85BDC9FD1C3A}</a:tableStyleId>
              </a:tblPr>
              <a:tblGrid>
                <a:gridCol w="4495800">
                  <a:extLst>
                    <a:ext uri="{9D8B030D-6E8A-4147-A177-3AD203B41FA5}">
                      <a16:colId xmlns:a16="http://schemas.microsoft.com/office/drawing/2014/main" val="387510338"/>
                    </a:ext>
                  </a:extLst>
                </a:gridCol>
                <a:gridCol w="4495800">
                  <a:extLst>
                    <a:ext uri="{9D8B030D-6E8A-4147-A177-3AD203B41FA5}">
                      <a16:colId xmlns:a16="http://schemas.microsoft.com/office/drawing/2014/main" val="2370256494"/>
                    </a:ext>
                  </a:extLst>
                </a:gridCol>
              </a:tblGrid>
              <a:tr h="419100">
                <a:tc>
                  <a:txBody>
                    <a:bodyPr/>
                    <a:lstStyle/>
                    <a:p>
                      <a:pPr algn="l" fontAlgn="base"/>
                      <a:r>
                        <a:rPr lang="en-US" sz="1800" b="1" i="0">
                          <a:solidFill>
                            <a:srgbClr val="FFFFFF"/>
                          </a:solidFill>
                          <a:effectLst/>
                          <a:latin typeface="Calibri"/>
                        </a:rPr>
                        <a:t>Dependent Variables</a:t>
                      </a:r>
                      <a:endParaRPr lang="en-US" b="1" i="0">
                        <a:solidFill>
                          <a:srgbClr val="FFFFFF"/>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D7D31"/>
                    </a:solidFill>
                  </a:tcPr>
                </a:tc>
                <a:tc>
                  <a:txBody>
                    <a:bodyPr/>
                    <a:lstStyle/>
                    <a:p>
                      <a:pPr algn="l" fontAlgn="base"/>
                      <a:r>
                        <a:rPr lang="en-US" sz="1800" b="1" i="0">
                          <a:solidFill>
                            <a:srgbClr val="FFFFFF"/>
                          </a:solidFill>
                          <a:effectLst/>
                          <a:latin typeface="Calibri"/>
                        </a:rPr>
                        <a:t>Independent Variables</a:t>
                      </a:r>
                      <a:endParaRPr lang="en-US" b="1" i="0">
                        <a:solidFill>
                          <a:srgbClr val="FFFFFF"/>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ED7D31"/>
                    </a:solidFill>
                  </a:tcPr>
                </a:tc>
                <a:extLst>
                  <a:ext uri="{0D108BD9-81ED-4DB2-BD59-A6C34878D82A}">
                    <a16:rowId xmlns:a16="http://schemas.microsoft.com/office/drawing/2014/main" val="1558216223"/>
                  </a:ext>
                </a:extLst>
              </a:tr>
              <a:tr h="485775">
                <a:tc>
                  <a:txBody>
                    <a:bodyPr/>
                    <a:lstStyle/>
                    <a:p>
                      <a:pPr marL="342900" lvl="0" indent="-342900" algn="l" fontAlgn="base">
                        <a:buFont typeface="Arial" panose="020B0604020202020204" pitchFamily="34" charset="0"/>
                        <a:buChar char="•"/>
                      </a:pPr>
                      <a:r>
                        <a:rPr lang="en-US" sz="2000" b="0" i="0" u="none" strike="noStrike">
                          <a:solidFill>
                            <a:srgbClr val="000000"/>
                          </a:solidFill>
                          <a:effectLst/>
                          <a:latin typeface="Calibri"/>
                        </a:rPr>
                        <a:t>Family Homeless Rates</a:t>
                      </a:r>
                      <a:endParaRPr lang="en-US" sz="1600"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342900" lvl="0" indent="-342900" algn="l" fontAlgn="base">
                        <a:buFont typeface="Arial" panose="020B0604020202020204" pitchFamily="34" charset="0"/>
                        <a:buChar char="•"/>
                      </a:pPr>
                      <a:r>
                        <a:rPr lang="en-US" sz="2000" b="0" i="0" u="none" strike="noStrike">
                          <a:solidFill>
                            <a:srgbClr val="000000"/>
                          </a:solidFill>
                          <a:effectLst/>
                          <a:latin typeface="Calibri"/>
                        </a:rPr>
                        <a:t>Median Gross Rent(MGR) - Studio Apt</a:t>
                      </a:r>
                      <a:endParaRPr lang="en-US" sz="1600"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926720818"/>
                  </a:ext>
                </a:extLst>
              </a:tr>
              <a:tr h="419100">
                <a:tc>
                  <a:txBody>
                    <a:bodyPr/>
                    <a:lstStyle/>
                    <a:p>
                      <a:pPr marL="342900" lvl="0" indent="-342900" algn="l" fontAlgn="base">
                        <a:buFont typeface="Arial" panose="020B0604020202020204" pitchFamily="34" charset="0"/>
                        <a:buChar char="•"/>
                      </a:pPr>
                      <a:r>
                        <a:rPr lang="en-US" sz="2000" b="0" i="0" u="none" strike="noStrike">
                          <a:solidFill>
                            <a:srgbClr val="000000"/>
                          </a:solidFill>
                          <a:effectLst/>
                          <a:latin typeface="Calibri"/>
                        </a:rPr>
                        <a:t>Individual Homeless Rates</a:t>
                      </a:r>
                      <a:endParaRPr lang="en-US" sz="1600"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2"/>
                    </a:solidFill>
                  </a:tcPr>
                </a:tc>
                <a:tc>
                  <a:txBody>
                    <a:bodyPr/>
                    <a:lstStyle/>
                    <a:p>
                      <a:pPr marL="342900" lvl="0" indent="-342900" algn="l" fontAlgn="base">
                        <a:buFont typeface="Arial" panose="020B0604020202020204" pitchFamily="34" charset="0"/>
                        <a:buChar char="•"/>
                      </a:pPr>
                      <a:r>
                        <a:rPr lang="en-US" sz="2000" b="0" i="0" u="none" strike="noStrike">
                          <a:solidFill>
                            <a:srgbClr val="000000"/>
                          </a:solidFill>
                          <a:effectLst/>
                          <a:latin typeface="Calibri"/>
                        </a:rPr>
                        <a:t>Market Rent(FMR) - Studio Apt</a:t>
                      </a:r>
                      <a:endParaRPr lang="en-US" sz="1600"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155345172"/>
                  </a:ext>
                </a:extLst>
              </a:tr>
              <a:tr h="438150">
                <a:tc>
                  <a:txBody>
                    <a:bodyPr/>
                    <a:lstStyle/>
                    <a:p>
                      <a:pPr marL="342900" lvl="0" indent="-342900" algn="l" fontAlgn="auto">
                        <a:buFont typeface="Arial" panose="020B0604020202020204" pitchFamily="34" charset="0"/>
                        <a:buChar char="•"/>
                      </a:pPr>
                      <a:endParaRPr lang="en-US" sz="2000" b="0" i="0" u="none" strike="noStrike">
                        <a:solidFill>
                          <a:srgbClr val="000000"/>
                        </a:solidFill>
                        <a:effectLst/>
                        <a:latin typeface="Calibri" panose="020F0502020204030204" pitchFamily="34" charset="0"/>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342900" lvl="0" indent="-342900" algn="l" fontAlgn="base">
                        <a:buFont typeface="Arial" panose="020B0604020202020204" pitchFamily="34" charset="0"/>
                        <a:buChar char="•"/>
                      </a:pPr>
                      <a:r>
                        <a:rPr lang="en-US" sz="2000" b="0" i="0" u="none" strike="noStrike">
                          <a:solidFill>
                            <a:srgbClr val="000000"/>
                          </a:solidFill>
                          <a:effectLst/>
                          <a:latin typeface="Calibri"/>
                        </a:rPr>
                        <a:t>Minimum Wage</a:t>
                      </a:r>
                      <a:endParaRPr lang="en-US" sz="1600"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36846572"/>
                  </a:ext>
                </a:extLst>
              </a:tr>
              <a:tr h="419100">
                <a:tc>
                  <a:txBody>
                    <a:bodyPr/>
                    <a:lstStyle/>
                    <a:p>
                      <a:pPr marL="342900" lvl="0" indent="-342900" algn="l" fontAlgn="auto">
                        <a:buFont typeface="Arial" panose="020B0604020202020204" pitchFamily="34" charset="0"/>
                        <a:buChar char="•"/>
                      </a:pPr>
                      <a:endParaRPr lang="en-US" sz="2000" b="0" i="0" u="none" strike="noStrike">
                        <a:solidFill>
                          <a:srgbClr val="000000"/>
                        </a:solidFill>
                        <a:effectLst/>
                        <a:latin typeface="Calibri" panose="020F0502020204030204" pitchFamily="34" charset="0"/>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2"/>
                    </a:solidFill>
                  </a:tcPr>
                </a:tc>
                <a:tc>
                  <a:txBody>
                    <a:bodyPr/>
                    <a:lstStyle/>
                    <a:p>
                      <a:pPr marL="342900" lvl="0" indent="-342900" algn="l" fontAlgn="base">
                        <a:buFont typeface="Arial" panose="020B0604020202020204" pitchFamily="34" charset="0"/>
                        <a:buChar char="•"/>
                      </a:pPr>
                      <a:r>
                        <a:rPr lang="en-US" sz="2000" b="0" i="0" u="none" strike="noStrike">
                          <a:solidFill>
                            <a:srgbClr val="000000"/>
                          </a:solidFill>
                          <a:effectLst/>
                          <a:latin typeface="Calibri"/>
                        </a:rPr>
                        <a:t>Unemployment Rate</a:t>
                      </a:r>
                      <a:endParaRPr lang="en-US" sz="1600"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787149080"/>
                  </a:ext>
                </a:extLst>
              </a:tr>
              <a:tr h="438150">
                <a:tc>
                  <a:txBody>
                    <a:bodyPr/>
                    <a:lstStyle/>
                    <a:p>
                      <a:pPr marL="342900" lvl="0" indent="-342900" algn="l" fontAlgn="auto">
                        <a:buFont typeface="Arial" panose="020B0604020202020204" pitchFamily="34" charset="0"/>
                        <a:buChar char="•"/>
                      </a:pPr>
                      <a:endParaRPr lang="en-US" sz="2000" b="0" i="0" u="none" strike="noStrike">
                        <a:solidFill>
                          <a:srgbClr val="000000"/>
                        </a:solidFill>
                        <a:effectLst/>
                        <a:latin typeface="Calibri" panose="020F0502020204030204" pitchFamily="34" charset="0"/>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marL="342900" lvl="0" indent="-342900" algn="l" fontAlgn="base">
                        <a:buFont typeface="Arial" panose="020B0604020202020204" pitchFamily="34" charset="0"/>
                        <a:buChar char="•"/>
                      </a:pPr>
                      <a:r>
                        <a:rPr lang="en-US" sz="2000" b="0" i="0" u="none" strike="noStrike">
                          <a:solidFill>
                            <a:srgbClr val="000000"/>
                          </a:solidFill>
                          <a:effectLst/>
                          <a:latin typeface="Calibri"/>
                        </a:rPr>
                        <a:t>Poverty Rate</a:t>
                      </a:r>
                      <a:endParaRPr lang="en-US" sz="1600"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49374070"/>
                  </a:ext>
                </a:extLst>
              </a:tr>
              <a:tr h="438150">
                <a:tc>
                  <a:txBody>
                    <a:bodyPr/>
                    <a:lstStyle/>
                    <a:p>
                      <a:pPr marL="342900" lvl="0" indent="-342900" algn="l" fontAlgn="auto">
                        <a:buFont typeface="Arial" panose="020B0604020202020204" pitchFamily="34" charset="0"/>
                        <a:buChar char="•"/>
                      </a:pPr>
                      <a:endParaRPr lang="en-US" sz="2000" b="0" i="0" u="none" strike="noStrike">
                        <a:solidFill>
                          <a:srgbClr val="000000"/>
                        </a:solidFill>
                        <a:effectLst/>
                        <a:latin typeface="Calibri" panose="020F0502020204030204" pitchFamily="34" charset="0"/>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lumMod val="95000"/>
                      </a:schemeClr>
                    </a:solidFill>
                  </a:tcPr>
                </a:tc>
                <a:tc>
                  <a:txBody>
                    <a:bodyPr/>
                    <a:lstStyle/>
                    <a:p>
                      <a:pPr marL="342900" lvl="0" indent="-342900" algn="l" fontAlgn="base">
                        <a:buFont typeface="Arial" panose="020B0604020202020204" pitchFamily="34" charset="0"/>
                        <a:buChar char="•"/>
                      </a:pPr>
                      <a:r>
                        <a:rPr lang="en-US" sz="2000" b="0" i="0" u="none" strike="noStrike">
                          <a:solidFill>
                            <a:srgbClr val="000000"/>
                          </a:solidFill>
                          <a:effectLst/>
                          <a:latin typeface="Calibri"/>
                        </a:rPr>
                        <a:t>Median Income</a:t>
                      </a:r>
                      <a:endParaRPr lang="en-US" sz="1600" b="0" i="0">
                        <a:solidFill>
                          <a:srgbClr val="000000"/>
                        </a:solidFill>
                        <a:effectLst/>
                        <a:latin typeface="Calibri"/>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6088697"/>
                  </a:ext>
                </a:extLst>
              </a:tr>
            </a:tbl>
          </a:graphicData>
        </a:graphic>
      </p:graphicFrame>
    </p:spTree>
    <p:extLst>
      <p:ext uri="{BB962C8B-B14F-4D97-AF65-F5344CB8AC3E}">
        <p14:creationId xmlns:p14="http://schemas.microsoft.com/office/powerpoint/2010/main" val="3151795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B4CC9-40C9-DB76-4F9C-A24A99F5DB2C}"/>
              </a:ext>
            </a:extLst>
          </p:cNvPr>
          <p:cNvSpPr txBox="1"/>
          <p:nvPr/>
        </p:nvSpPr>
        <p:spPr>
          <a:xfrm>
            <a:off x="382511" y="427869"/>
            <a:ext cx="5358794" cy="707886"/>
          </a:xfrm>
          <a:prstGeom prst="rect">
            <a:avLst/>
          </a:prstGeom>
          <a:solidFill>
            <a:schemeClr val="tx1">
              <a:lumMod val="65000"/>
              <a:lumOff val="3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Calibri Light"/>
                <a:cs typeface="Calibri Light"/>
              </a:rPr>
              <a:t>Homeless Rate for Family and Individual Against All Predictor Variables</a:t>
            </a:r>
            <a:endParaRPr lang="en-US" sz="2000">
              <a:solidFill>
                <a:schemeClr val="bg1"/>
              </a:solidFill>
              <a:cs typeface="Calibri" panose="020F0502020204030204"/>
            </a:endParaRPr>
          </a:p>
        </p:txBody>
      </p:sp>
      <p:pic>
        <p:nvPicPr>
          <p:cNvPr id="176" name="Content Placeholder 4" descr="A group of black and red dots&#10;&#10;Description automatically generated">
            <a:extLst>
              <a:ext uri="{FF2B5EF4-FFF2-40B4-BE49-F238E27FC236}">
                <a16:creationId xmlns:a16="http://schemas.microsoft.com/office/drawing/2014/main" id="{94F1106F-7A14-3AD4-E2BE-0D03A4343D3E}"/>
              </a:ext>
            </a:extLst>
          </p:cNvPr>
          <p:cNvPicPr>
            <a:picLocks noGrp="1" noChangeAspect="1"/>
          </p:cNvPicPr>
          <p:nvPr>
            <p:ph idx="1"/>
          </p:nvPr>
        </p:nvPicPr>
        <p:blipFill>
          <a:blip r:embed="rId2"/>
          <a:stretch>
            <a:fillRect/>
          </a:stretch>
        </p:blipFill>
        <p:spPr>
          <a:xfrm>
            <a:off x="291873" y="1782712"/>
            <a:ext cx="6200933" cy="4143413"/>
          </a:xfrm>
          <a:prstGeom prst="rect">
            <a:avLst/>
          </a:prstGeom>
          <a:ln>
            <a:noFill/>
          </a:ln>
          <a:effectLst>
            <a:outerShdw blurRad="292100" dist="139700" dir="2700000" algn="tl" rotWithShape="0">
              <a:srgbClr val="333333">
                <a:alpha val="65000"/>
              </a:srgbClr>
            </a:outerShdw>
          </a:effectLst>
        </p:spPr>
      </p:pic>
      <p:pic>
        <p:nvPicPr>
          <p:cNvPr id="178" name="Content Placeholder 3" descr="A graph with red and blue squares&#10;&#10;Description automatically generated">
            <a:extLst>
              <a:ext uri="{FF2B5EF4-FFF2-40B4-BE49-F238E27FC236}">
                <a16:creationId xmlns:a16="http://schemas.microsoft.com/office/drawing/2014/main" id="{BFC8D6D9-6E09-E6B1-E705-5AF955B02023}"/>
              </a:ext>
            </a:extLst>
          </p:cNvPr>
          <p:cNvPicPr>
            <a:picLocks noChangeAspect="1"/>
          </p:cNvPicPr>
          <p:nvPr/>
        </p:nvPicPr>
        <p:blipFill rotWithShape="1">
          <a:blip r:embed="rId3"/>
          <a:srcRect l="12809" r="7922" b="-462"/>
          <a:stretch/>
        </p:blipFill>
        <p:spPr>
          <a:xfrm>
            <a:off x="6755935" y="1314656"/>
            <a:ext cx="5435796" cy="4610791"/>
          </a:xfrm>
          <a:prstGeom prst="rect">
            <a:avLst/>
          </a:prstGeom>
        </p:spPr>
      </p:pic>
      <p:sp>
        <p:nvSpPr>
          <p:cNvPr id="179" name="TextBox 178">
            <a:extLst>
              <a:ext uri="{FF2B5EF4-FFF2-40B4-BE49-F238E27FC236}">
                <a16:creationId xmlns:a16="http://schemas.microsoft.com/office/drawing/2014/main" id="{0F174C28-6A1C-F88C-DFD8-B7787C89B910}"/>
              </a:ext>
            </a:extLst>
          </p:cNvPr>
          <p:cNvSpPr txBox="1"/>
          <p:nvPr/>
        </p:nvSpPr>
        <p:spPr>
          <a:xfrm>
            <a:off x="6658427" y="427868"/>
            <a:ext cx="5168294" cy="707886"/>
          </a:xfrm>
          <a:prstGeom prst="rect">
            <a:avLst/>
          </a:prstGeom>
          <a:solidFill>
            <a:schemeClr val="tx1">
              <a:lumMod val="65000"/>
              <a:lumOff val="3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Calibri Light"/>
                <a:cs typeface="Calibri Light"/>
              </a:rPr>
              <a:t>Correlation Between Variables</a:t>
            </a:r>
          </a:p>
          <a:p>
            <a:pPr algn="ctr"/>
            <a:endParaRPr lang="en-US" sz="2000" b="1">
              <a:solidFill>
                <a:schemeClr val="bg1"/>
              </a:solidFill>
              <a:latin typeface="Calibri Light"/>
              <a:cs typeface="Calibri Light"/>
            </a:endParaRPr>
          </a:p>
        </p:txBody>
      </p:sp>
    </p:spTree>
    <p:extLst>
      <p:ext uri="{BB962C8B-B14F-4D97-AF65-F5344CB8AC3E}">
        <p14:creationId xmlns:p14="http://schemas.microsoft.com/office/powerpoint/2010/main" val="27203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B4CC9-40C9-DB76-4F9C-A24A99F5DB2C}"/>
              </a:ext>
            </a:extLst>
          </p:cNvPr>
          <p:cNvSpPr txBox="1"/>
          <p:nvPr/>
        </p:nvSpPr>
        <p:spPr>
          <a:xfrm>
            <a:off x="-9072" y="258535"/>
            <a:ext cx="12206210" cy="523220"/>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alibri"/>
                <a:cs typeface="Calibri Light"/>
              </a:rPr>
              <a:t>Multivariate Regression | Statistically Significant P Values</a:t>
            </a:r>
            <a:endParaRPr lang="en-US" sz="2800" b="1">
              <a:solidFill>
                <a:schemeClr val="bg1"/>
              </a:solidFill>
              <a:cs typeface="Calibri Light"/>
            </a:endParaRPr>
          </a:p>
        </p:txBody>
      </p:sp>
      <p:grpSp>
        <p:nvGrpSpPr>
          <p:cNvPr id="12" name="Group 11">
            <a:extLst>
              <a:ext uri="{FF2B5EF4-FFF2-40B4-BE49-F238E27FC236}">
                <a16:creationId xmlns:a16="http://schemas.microsoft.com/office/drawing/2014/main" id="{0D6F5F60-97A3-43AB-0F5A-A0E0E26CD602}"/>
              </a:ext>
            </a:extLst>
          </p:cNvPr>
          <p:cNvGrpSpPr/>
          <p:nvPr/>
        </p:nvGrpSpPr>
        <p:grpSpPr>
          <a:xfrm>
            <a:off x="733685" y="1782398"/>
            <a:ext cx="4852663" cy="4184073"/>
            <a:chOff x="522018" y="2184565"/>
            <a:chExt cx="4852663" cy="4184073"/>
          </a:xfrm>
        </p:grpSpPr>
        <p:graphicFrame>
          <p:nvGraphicFramePr>
            <p:cNvPr id="4" name="Diagram 3">
              <a:extLst>
                <a:ext uri="{FF2B5EF4-FFF2-40B4-BE49-F238E27FC236}">
                  <a16:creationId xmlns:a16="http://schemas.microsoft.com/office/drawing/2014/main" id="{71267A38-ED8E-2797-8329-9F4233AA4857}"/>
                </a:ext>
              </a:extLst>
            </p:cNvPr>
            <p:cNvGraphicFramePr/>
            <p:nvPr>
              <p:extLst>
                <p:ext uri="{D42A27DB-BD31-4B8C-83A1-F6EECF244321}">
                  <p14:modId xmlns:p14="http://schemas.microsoft.com/office/powerpoint/2010/main" val="690777881"/>
                </p:ext>
              </p:extLst>
            </p:nvPr>
          </p:nvGraphicFramePr>
          <p:xfrm>
            <a:off x="623454" y="2711038"/>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A1D8E52-A61C-ED0E-BD0B-1EB1D662B080}"/>
                </a:ext>
              </a:extLst>
            </p:cNvPr>
            <p:cNvSpPr txBox="1"/>
            <p:nvPr/>
          </p:nvSpPr>
          <p:spPr>
            <a:xfrm>
              <a:off x="522018" y="2184565"/>
              <a:ext cx="48526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Individual Homeless Rate as Dependent Variable</a:t>
              </a:r>
              <a:endParaRPr lang="en-US" b="1" err="1">
                <a:cs typeface="Calibri" panose="020F0502020204030204"/>
              </a:endParaRPr>
            </a:p>
          </p:txBody>
        </p:sp>
        <p:sp>
          <p:nvSpPr>
            <p:cNvPr id="6" name="TextBox 5">
              <a:extLst>
                <a:ext uri="{FF2B5EF4-FFF2-40B4-BE49-F238E27FC236}">
                  <a16:creationId xmlns:a16="http://schemas.microsoft.com/office/drawing/2014/main" id="{0823D23A-FD48-E8A0-2E11-524F674425A8}"/>
                </a:ext>
              </a:extLst>
            </p:cNvPr>
            <p:cNvSpPr txBox="1"/>
            <p:nvPr/>
          </p:nvSpPr>
          <p:spPr>
            <a:xfrm>
              <a:off x="4215741" y="3176648"/>
              <a:ext cx="9772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latin typeface="Calibri Light"/>
                  <a:cs typeface="Calibri Light"/>
                </a:rPr>
                <a:t>0.000174</a:t>
              </a:r>
            </a:p>
          </p:txBody>
        </p:sp>
        <p:sp>
          <p:nvSpPr>
            <p:cNvPr id="9" name="TextBox 8">
              <a:extLst>
                <a:ext uri="{FF2B5EF4-FFF2-40B4-BE49-F238E27FC236}">
                  <a16:creationId xmlns:a16="http://schemas.microsoft.com/office/drawing/2014/main" id="{15A43C54-F7F1-C13C-8134-7499A2097BB4}"/>
                </a:ext>
              </a:extLst>
            </p:cNvPr>
            <p:cNvSpPr txBox="1"/>
            <p:nvPr/>
          </p:nvSpPr>
          <p:spPr>
            <a:xfrm>
              <a:off x="4057404" y="4433453"/>
              <a:ext cx="116526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latin typeface="Calibri Light"/>
                  <a:cs typeface="Calibri Light"/>
                </a:rPr>
                <a:t>1.03e-07</a:t>
              </a:r>
              <a:endParaRPr lang="en-US"/>
            </a:p>
          </p:txBody>
        </p:sp>
        <p:sp>
          <p:nvSpPr>
            <p:cNvPr id="10" name="TextBox 9">
              <a:extLst>
                <a:ext uri="{FF2B5EF4-FFF2-40B4-BE49-F238E27FC236}">
                  <a16:creationId xmlns:a16="http://schemas.microsoft.com/office/drawing/2014/main" id="{1B098025-63B9-D980-3C39-FB4CB95D8083}"/>
                </a:ext>
              </a:extLst>
            </p:cNvPr>
            <p:cNvSpPr txBox="1"/>
            <p:nvPr/>
          </p:nvSpPr>
          <p:spPr>
            <a:xfrm>
              <a:off x="4215740" y="5660569"/>
              <a:ext cx="9772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latin typeface="Calibri Light"/>
                  <a:cs typeface="Calibri Light"/>
                </a:rPr>
                <a:t>0.000481</a:t>
              </a:r>
            </a:p>
          </p:txBody>
        </p:sp>
        <p:sp>
          <p:nvSpPr>
            <p:cNvPr id="11" name="TextBox 10">
              <a:extLst>
                <a:ext uri="{FF2B5EF4-FFF2-40B4-BE49-F238E27FC236}">
                  <a16:creationId xmlns:a16="http://schemas.microsoft.com/office/drawing/2014/main" id="{CA68611E-0A3F-3ED0-5431-06A9C06CF7B4}"/>
                </a:ext>
              </a:extLst>
            </p:cNvPr>
            <p:cNvSpPr txBox="1"/>
            <p:nvPr/>
          </p:nvSpPr>
          <p:spPr>
            <a:xfrm>
              <a:off x="4397374" y="2897187"/>
              <a:ext cx="89693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err="1">
                  <a:latin typeface="Arial"/>
                  <a:cs typeface="Calibri"/>
                </a:rPr>
                <a:t>Pr</a:t>
              </a:r>
              <a:r>
                <a:rPr lang="en-US" sz="1200" b="1">
                  <a:latin typeface="Arial"/>
                  <a:cs typeface="Calibri"/>
                </a:rPr>
                <a:t>(&gt;|t|) </a:t>
              </a:r>
            </a:p>
          </p:txBody>
        </p:sp>
      </p:grpSp>
      <p:grpSp>
        <p:nvGrpSpPr>
          <p:cNvPr id="167" name="Group 166">
            <a:extLst>
              <a:ext uri="{FF2B5EF4-FFF2-40B4-BE49-F238E27FC236}">
                <a16:creationId xmlns:a16="http://schemas.microsoft.com/office/drawing/2014/main" id="{3688386C-BD11-D9CC-E8D8-7276DECF4A64}"/>
              </a:ext>
            </a:extLst>
          </p:cNvPr>
          <p:cNvGrpSpPr/>
          <p:nvPr/>
        </p:nvGrpSpPr>
        <p:grpSpPr>
          <a:xfrm>
            <a:off x="6795048" y="1782398"/>
            <a:ext cx="4574476" cy="4184073"/>
            <a:chOff x="6964381" y="2184565"/>
            <a:chExt cx="4574476" cy="4184073"/>
          </a:xfrm>
        </p:grpSpPr>
        <p:graphicFrame>
          <p:nvGraphicFramePr>
            <p:cNvPr id="161" name="Diagram 160">
              <a:extLst>
                <a:ext uri="{FF2B5EF4-FFF2-40B4-BE49-F238E27FC236}">
                  <a16:creationId xmlns:a16="http://schemas.microsoft.com/office/drawing/2014/main" id="{03F884C4-AE6A-9DCC-4B37-AE8E79C0FA84}"/>
                </a:ext>
              </a:extLst>
            </p:cNvPr>
            <p:cNvGraphicFramePr/>
            <p:nvPr/>
          </p:nvGraphicFramePr>
          <p:xfrm>
            <a:off x="6966857" y="2711038"/>
            <a:ext cx="4572000" cy="365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2" name="TextBox 161">
              <a:extLst>
                <a:ext uri="{FF2B5EF4-FFF2-40B4-BE49-F238E27FC236}">
                  <a16:creationId xmlns:a16="http://schemas.microsoft.com/office/drawing/2014/main" id="{8F6F77FE-F6DB-FAF0-75AE-3C0CE3B2401C}"/>
                </a:ext>
              </a:extLst>
            </p:cNvPr>
            <p:cNvSpPr txBox="1"/>
            <p:nvPr/>
          </p:nvSpPr>
          <p:spPr>
            <a:xfrm>
              <a:off x="6964381" y="2184565"/>
              <a:ext cx="4564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Family Homeless Rate as Dependent Variable</a:t>
              </a:r>
              <a:endParaRPr lang="en-US" b="1" err="1">
                <a:cs typeface="Calibri" panose="020F0502020204030204"/>
              </a:endParaRPr>
            </a:p>
          </p:txBody>
        </p:sp>
        <p:sp>
          <p:nvSpPr>
            <p:cNvPr id="163" name="TextBox 162">
              <a:extLst>
                <a:ext uri="{FF2B5EF4-FFF2-40B4-BE49-F238E27FC236}">
                  <a16:creationId xmlns:a16="http://schemas.microsoft.com/office/drawing/2014/main" id="{3792EEE2-1BBA-1ED8-E98A-F8468771D090}"/>
                </a:ext>
              </a:extLst>
            </p:cNvPr>
            <p:cNvSpPr txBox="1"/>
            <p:nvPr/>
          </p:nvSpPr>
          <p:spPr>
            <a:xfrm>
              <a:off x="10559143" y="3176648"/>
              <a:ext cx="9772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latin typeface="Calibri Light"/>
                  <a:cs typeface="Calibri Light"/>
                </a:rPr>
                <a:t>0.00306</a:t>
              </a:r>
            </a:p>
          </p:txBody>
        </p:sp>
        <p:sp>
          <p:nvSpPr>
            <p:cNvPr id="164" name="TextBox 163">
              <a:extLst>
                <a:ext uri="{FF2B5EF4-FFF2-40B4-BE49-F238E27FC236}">
                  <a16:creationId xmlns:a16="http://schemas.microsoft.com/office/drawing/2014/main" id="{30E238A1-7134-80B7-93A5-958EECC3EA65}"/>
                </a:ext>
              </a:extLst>
            </p:cNvPr>
            <p:cNvSpPr txBox="1"/>
            <p:nvPr/>
          </p:nvSpPr>
          <p:spPr>
            <a:xfrm>
              <a:off x="10549247" y="4433452"/>
              <a:ext cx="9772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latin typeface="Calibri Light"/>
                  <a:cs typeface="Calibri Light"/>
                </a:rPr>
                <a:t>9.60e-06</a:t>
              </a:r>
              <a:endParaRPr lang="en-US"/>
            </a:p>
          </p:txBody>
        </p:sp>
        <p:sp>
          <p:nvSpPr>
            <p:cNvPr id="165" name="TextBox 164">
              <a:extLst>
                <a:ext uri="{FF2B5EF4-FFF2-40B4-BE49-F238E27FC236}">
                  <a16:creationId xmlns:a16="http://schemas.microsoft.com/office/drawing/2014/main" id="{2360A690-C966-A447-9DD0-1EEFE2468A39}"/>
                </a:ext>
              </a:extLst>
            </p:cNvPr>
            <p:cNvSpPr txBox="1"/>
            <p:nvPr/>
          </p:nvSpPr>
          <p:spPr>
            <a:xfrm>
              <a:off x="10361222" y="5660569"/>
              <a:ext cx="116526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latin typeface="Calibri Light"/>
                  <a:cs typeface="Calibri Light"/>
                </a:rPr>
                <a:t>9.86e-09</a:t>
              </a:r>
              <a:endParaRPr lang="en-US"/>
            </a:p>
          </p:txBody>
        </p:sp>
        <p:sp>
          <p:nvSpPr>
            <p:cNvPr id="166" name="TextBox 165">
              <a:extLst>
                <a:ext uri="{FF2B5EF4-FFF2-40B4-BE49-F238E27FC236}">
                  <a16:creationId xmlns:a16="http://schemas.microsoft.com/office/drawing/2014/main" id="{9CB98173-E998-984D-98C0-68A426486D48}"/>
                </a:ext>
              </a:extLst>
            </p:cNvPr>
            <p:cNvSpPr txBox="1"/>
            <p:nvPr/>
          </p:nvSpPr>
          <p:spPr>
            <a:xfrm>
              <a:off x="10641540" y="2897186"/>
              <a:ext cx="89693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err="1">
                  <a:latin typeface="Arial"/>
                  <a:cs typeface="Calibri"/>
                </a:rPr>
                <a:t>Pr</a:t>
              </a:r>
              <a:r>
                <a:rPr lang="en-US" sz="1200" b="1">
                  <a:latin typeface="Arial"/>
                  <a:cs typeface="Calibri"/>
                </a:rPr>
                <a:t>(&gt;|t|) </a:t>
              </a:r>
              <a:endParaRPr lang="en-US">
                <a:latin typeface="Arial"/>
              </a:endParaRPr>
            </a:p>
          </p:txBody>
        </p:sp>
      </p:grpSp>
    </p:spTree>
    <p:extLst>
      <p:ext uri="{BB962C8B-B14F-4D97-AF65-F5344CB8AC3E}">
        <p14:creationId xmlns:p14="http://schemas.microsoft.com/office/powerpoint/2010/main" val="390583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B4CC9-40C9-DB76-4F9C-A24A99F5DB2C}"/>
              </a:ext>
            </a:extLst>
          </p:cNvPr>
          <p:cNvSpPr txBox="1"/>
          <p:nvPr/>
        </p:nvSpPr>
        <p:spPr>
          <a:xfrm>
            <a:off x="-9072" y="258535"/>
            <a:ext cx="12206210" cy="523220"/>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alibri"/>
                <a:cs typeface="Calibri Light"/>
              </a:rPr>
              <a:t>Multivariate Regression | Predicted Rates vs Actual Rates</a:t>
            </a:r>
            <a:endParaRPr lang="en-US" sz="2800" b="1">
              <a:solidFill>
                <a:schemeClr val="bg1"/>
              </a:solidFill>
              <a:cs typeface="Calibri Light"/>
            </a:endParaRPr>
          </a:p>
        </p:txBody>
      </p:sp>
      <p:pic>
        <p:nvPicPr>
          <p:cNvPr id="7" name="Picture 6" descr="A graph with black dots and red line&#10;&#10;Description automatically generated">
            <a:extLst>
              <a:ext uri="{FF2B5EF4-FFF2-40B4-BE49-F238E27FC236}">
                <a16:creationId xmlns:a16="http://schemas.microsoft.com/office/drawing/2014/main" id="{A0DB0AB1-260B-7BB7-D9A0-A3FF966014D7}"/>
              </a:ext>
            </a:extLst>
          </p:cNvPr>
          <p:cNvPicPr>
            <a:picLocks noChangeAspect="1"/>
          </p:cNvPicPr>
          <p:nvPr/>
        </p:nvPicPr>
        <p:blipFill>
          <a:blip r:embed="rId3"/>
          <a:stretch>
            <a:fillRect/>
          </a:stretch>
        </p:blipFill>
        <p:spPr>
          <a:xfrm>
            <a:off x="364067" y="2124488"/>
            <a:ext cx="5367866" cy="3318108"/>
          </a:xfrm>
          <a:prstGeom prst="rect">
            <a:avLst/>
          </a:prstGeom>
          <a:ln>
            <a:noFill/>
          </a:ln>
          <a:effectLst>
            <a:outerShdw blurRad="292100" dist="139700" dir="2700000" algn="tl" rotWithShape="0">
              <a:srgbClr val="333333">
                <a:alpha val="65000"/>
              </a:srgbClr>
            </a:outerShdw>
          </a:effectLst>
        </p:spPr>
      </p:pic>
      <p:pic>
        <p:nvPicPr>
          <p:cNvPr id="8" name="Picture 7" descr="A graph with black dots and red line&#10;&#10;Description automatically generated">
            <a:extLst>
              <a:ext uri="{FF2B5EF4-FFF2-40B4-BE49-F238E27FC236}">
                <a16:creationId xmlns:a16="http://schemas.microsoft.com/office/drawing/2014/main" id="{FCE5D912-E9C4-CF8D-30B2-FA54AE96C901}"/>
              </a:ext>
            </a:extLst>
          </p:cNvPr>
          <p:cNvPicPr>
            <a:picLocks noChangeAspect="1"/>
          </p:cNvPicPr>
          <p:nvPr/>
        </p:nvPicPr>
        <p:blipFill>
          <a:blip r:embed="rId4"/>
          <a:stretch>
            <a:fillRect/>
          </a:stretch>
        </p:blipFill>
        <p:spPr>
          <a:xfrm>
            <a:off x="6301317" y="2111987"/>
            <a:ext cx="5526616" cy="33325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8264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tree&#10;&#10;Description automatically generated">
            <a:extLst>
              <a:ext uri="{FF2B5EF4-FFF2-40B4-BE49-F238E27FC236}">
                <a16:creationId xmlns:a16="http://schemas.microsoft.com/office/drawing/2014/main" id="{35FE13CF-1E7F-4859-B917-23353322757A}"/>
              </a:ext>
            </a:extLst>
          </p:cNvPr>
          <p:cNvPicPr>
            <a:picLocks noGrp="1" noChangeAspect="1"/>
          </p:cNvPicPr>
          <p:nvPr>
            <p:ph idx="1"/>
          </p:nvPr>
        </p:nvPicPr>
        <p:blipFill rotWithShape="1">
          <a:blip r:embed="rId2"/>
          <a:srcRect l="4033" r="10431" b="199"/>
          <a:stretch/>
        </p:blipFill>
        <p:spPr>
          <a:xfrm>
            <a:off x="335554" y="1183852"/>
            <a:ext cx="6503274" cy="530596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EC8E6D6-9B5C-89DF-6D5D-9E5EE58AFCDA}"/>
              </a:ext>
            </a:extLst>
          </p:cNvPr>
          <p:cNvSpPr txBox="1"/>
          <p:nvPr/>
        </p:nvSpPr>
        <p:spPr>
          <a:xfrm>
            <a:off x="7286534" y="2682240"/>
            <a:ext cx="3962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Variable Importance for Homeless Individual Rate Prediction</a:t>
            </a:r>
            <a:endParaRPr lang="en-US" sz="2000">
              <a:solidFill>
                <a:srgbClr val="333333"/>
              </a:solidFill>
              <a:latin typeface="Calibri"/>
              <a:ea typeface="Calibri"/>
              <a:cs typeface="Calibri"/>
            </a:endParaRPr>
          </a:p>
        </p:txBody>
      </p:sp>
      <p:sp>
        <p:nvSpPr>
          <p:cNvPr id="2" name="TextBox 1">
            <a:extLst>
              <a:ext uri="{FF2B5EF4-FFF2-40B4-BE49-F238E27FC236}">
                <a16:creationId xmlns:a16="http://schemas.microsoft.com/office/drawing/2014/main" id="{86BB4CC9-40C9-DB76-4F9C-A24A99F5DB2C}"/>
              </a:ext>
            </a:extLst>
          </p:cNvPr>
          <p:cNvSpPr txBox="1"/>
          <p:nvPr/>
        </p:nvSpPr>
        <p:spPr>
          <a:xfrm>
            <a:off x="-9072" y="258535"/>
            <a:ext cx="12206210" cy="523220"/>
          </a:xfrm>
          <a:prstGeom prst="rect">
            <a:avLst/>
          </a:prstGeom>
          <a:solidFill>
            <a:schemeClr val="tx1">
              <a:lumMod val="65000"/>
              <a:lumOff val="3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alibri"/>
                <a:ea typeface="Calibri"/>
                <a:cs typeface="Calibri Light"/>
              </a:rPr>
              <a:t>Understanding Predictive Insights for Homelessness Rates</a:t>
            </a:r>
            <a:endParaRPr lang="en-US" sz="2800">
              <a:solidFill>
                <a:schemeClr val="bg1"/>
              </a:solidFill>
              <a:latin typeface="Calibri"/>
              <a:ea typeface="Calibri"/>
              <a:cs typeface="Calibri Light"/>
            </a:endParaRPr>
          </a:p>
        </p:txBody>
      </p:sp>
      <p:graphicFrame>
        <p:nvGraphicFramePr>
          <p:cNvPr id="3" name="Table 2">
            <a:extLst>
              <a:ext uri="{FF2B5EF4-FFF2-40B4-BE49-F238E27FC236}">
                <a16:creationId xmlns:a16="http://schemas.microsoft.com/office/drawing/2014/main" id="{2954B604-80CD-5B9B-497F-C00441E02BE0}"/>
              </a:ext>
            </a:extLst>
          </p:cNvPr>
          <p:cNvGraphicFramePr>
            <a:graphicFrameLocks noGrp="1"/>
          </p:cNvGraphicFramePr>
          <p:nvPr>
            <p:extLst>
              <p:ext uri="{D42A27DB-BD31-4B8C-83A1-F6EECF244321}">
                <p14:modId xmlns:p14="http://schemas.microsoft.com/office/powerpoint/2010/main" val="2836756805"/>
              </p:ext>
            </p:extLst>
          </p:nvPr>
        </p:nvGraphicFramePr>
        <p:xfrm>
          <a:off x="7366847" y="3430693"/>
          <a:ext cx="4328156" cy="2592833"/>
        </p:xfrm>
        <a:graphic>
          <a:graphicData uri="http://schemas.openxmlformats.org/drawingml/2006/table">
            <a:tbl>
              <a:tblPr firstRow="1" bandRow="1">
                <a:tableStyleId>{5C22544A-7EE6-4342-B048-85BDC9FD1C3A}</a:tableStyleId>
              </a:tblPr>
              <a:tblGrid>
                <a:gridCol w="2346959">
                  <a:extLst>
                    <a:ext uri="{9D8B030D-6E8A-4147-A177-3AD203B41FA5}">
                      <a16:colId xmlns:a16="http://schemas.microsoft.com/office/drawing/2014/main" val="4152167641"/>
                    </a:ext>
                  </a:extLst>
                </a:gridCol>
                <a:gridCol w="1981197">
                  <a:extLst>
                    <a:ext uri="{9D8B030D-6E8A-4147-A177-3AD203B41FA5}">
                      <a16:colId xmlns:a16="http://schemas.microsoft.com/office/drawing/2014/main" val="3291497456"/>
                    </a:ext>
                  </a:extLst>
                </a:gridCol>
              </a:tblGrid>
              <a:tr h="342459">
                <a:tc>
                  <a:txBody>
                    <a:bodyPr/>
                    <a:lstStyle/>
                    <a:p>
                      <a:r>
                        <a:rPr lang="en-US"/>
                        <a:t>Variable</a:t>
                      </a:r>
                    </a:p>
                  </a:txBody>
                  <a:tcPr/>
                </a:tc>
                <a:tc>
                  <a:txBody>
                    <a:bodyPr/>
                    <a:lstStyle/>
                    <a:p>
                      <a:r>
                        <a:rPr lang="en-US"/>
                        <a:t>Value</a:t>
                      </a:r>
                    </a:p>
                  </a:txBody>
                  <a:tcPr/>
                </a:tc>
                <a:extLst>
                  <a:ext uri="{0D108BD9-81ED-4DB2-BD59-A6C34878D82A}">
                    <a16:rowId xmlns:a16="http://schemas.microsoft.com/office/drawing/2014/main" val="1863731036"/>
                  </a:ext>
                </a:extLst>
              </a:tr>
              <a:tr h="370997">
                <a:tc>
                  <a:txBody>
                    <a:bodyPr/>
                    <a:lstStyle/>
                    <a:p>
                      <a:r>
                        <a:rPr lang="en-US"/>
                        <a:t>FMR - Studio</a:t>
                      </a:r>
                      <a:endParaRPr lang="en-US" err="1"/>
                    </a:p>
                  </a:txBody>
                  <a:tcPr/>
                </a:tc>
                <a:tc>
                  <a:txBody>
                    <a:bodyPr/>
                    <a:lstStyle/>
                    <a:p>
                      <a:pPr lvl="0" algn="l">
                        <a:lnSpc>
                          <a:spcPct val="100000"/>
                        </a:lnSpc>
                        <a:spcBef>
                          <a:spcPts val="0"/>
                        </a:spcBef>
                        <a:spcAft>
                          <a:spcPts val="0"/>
                        </a:spcAft>
                        <a:buNone/>
                      </a:pPr>
                      <a:r>
                        <a:rPr lang="en-US" sz="2000" b="0" i="0" u="none" strike="noStrike" noProof="0">
                          <a:solidFill>
                            <a:srgbClr val="333333"/>
                          </a:solidFill>
                          <a:latin typeface="Calibri"/>
                        </a:rPr>
                        <a:t>0.87785674</a:t>
                      </a:r>
                    </a:p>
                  </a:txBody>
                  <a:tcPr/>
                </a:tc>
                <a:extLst>
                  <a:ext uri="{0D108BD9-81ED-4DB2-BD59-A6C34878D82A}">
                    <a16:rowId xmlns:a16="http://schemas.microsoft.com/office/drawing/2014/main" val="3562052621"/>
                  </a:ext>
                </a:extLst>
              </a:tr>
              <a:tr h="370997">
                <a:tc>
                  <a:txBody>
                    <a:bodyPr/>
                    <a:lstStyle/>
                    <a:p>
                      <a:r>
                        <a:rPr lang="en-US"/>
                        <a:t>MGR - Studio</a:t>
                      </a:r>
                      <a:endParaRPr lang="en-US" err="1"/>
                    </a:p>
                  </a:txBody>
                  <a:tcPr/>
                </a:tc>
                <a:tc>
                  <a:txBody>
                    <a:bodyPr/>
                    <a:lstStyle/>
                    <a:p>
                      <a:r>
                        <a:rPr lang="en-US"/>
                        <a:t>0.</a:t>
                      </a:r>
                      <a:r>
                        <a:rPr lang="en-US" sz="2000" b="0" i="0" u="none" strike="noStrike" noProof="0">
                          <a:solidFill>
                            <a:srgbClr val="333333"/>
                          </a:solidFill>
                          <a:latin typeface="Calibri"/>
                        </a:rPr>
                        <a:t>73449026</a:t>
                      </a:r>
                      <a:endParaRPr lang="en-US"/>
                    </a:p>
                  </a:txBody>
                  <a:tcPr/>
                </a:tc>
                <a:extLst>
                  <a:ext uri="{0D108BD9-81ED-4DB2-BD59-A6C34878D82A}">
                    <a16:rowId xmlns:a16="http://schemas.microsoft.com/office/drawing/2014/main" val="2253128523"/>
                  </a:ext>
                </a:extLst>
              </a:tr>
              <a:tr h="370997">
                <a:tc>
                  <a:txBody>
                    <a:bodyPr/>
                    <a:lstStyle/>
                    <a:p>
                      <a:r>
                        <a:rPr lang="en-US"/>
                        <a:t>Minimum Wage</a:t>
                      </a:r>
                      <a:endParaRPr lang="en-US" err="1"/>
                    </a:p>
                  </a:txBody>
                  <a:tcPr/>
                </a:tc>
                <a:tc>
                  <a:txBody>
                    <a:bodyPr/>
                    <a:lstStyle/>
                    <a:p>
                      <a:r>
                        <a:rPr lang="en-US"/>
                        <a:t>0.</a:t>
                      </a:r>
                      <a:r>
                        <a:rPr lang="en-US" sz="2000" b="0" i="0" u="none" strike="noStrike" noProof="0">
                          <a:solidFill>
                            <a:srgbClr val="333333"/>
                          </a:solidFill>
                          <a:latin typeface="Calibri"/>
                        </a:rPr>
                        <a:t>35470063</a:t>
                      </a:r>
                      <a:endParaRPr lang="en-US"/>
                    </a:p>
                  </a:txBody>
                  <a:tcPr/>
                </a:tc>
                <a:extLst>
                  <a:ext uri="{0D108BD9-81ED-4DB2-BD59-A6C34878D82A}">
                    <a16:rowId xmlns:a16="http://schemas.microsoft.com/office/drawing/2014/main" val="2493164351"/>
                  </a:ext>
                </a:extLst>
              </a:tr>
              <a:tr h="370997">
                <a:tc>
                  <a:txBody>
                    <a:bodyPr/>
                    <a:lstStyle/>
                    <a:p>
                      <a:pPr lvl="0">
                        <a:buNone/>
                      </a:pPr>
                      <a:r>
                        <a:rPr lang="en-US"/>
                        <a:t>Median Income</a:t>
                      </a:r>
                      <a:endParaRPr lang="en-US" err="1"/>
                    </a:p>
                  </a:txBody>
                  <a:tcPr/>
                </a:tc>
                <a:tc>
                  <a:txBody>
                    <a:bodyPr/>
                    <a:lstStyle/>
                    <a:p>
                      <a:pPr lvl="0">
                        <a:buNone/>
                      </a:pPr>
                      <a:r>
                        <a:rPr lang="en-US"/>
                        <a:t>0.</a:t>
                      </a:r>
                      <a:r>
                        <a:rPr lang="en-US" sz="2000" b="0" i="0" u="none" strike="noStrike" noProof="0">
                          <a:solidFill>
                            <a:srgbClr val="333333"/>
                          </a:solidFill>
                          <a:latin typeface="Calibri"/>
                        </a:rPr>
                        <a:t>13672423</a:t>
                      </a:r>
                      <a:endParaRPr lang="en-US"/>
                    </a:p>
                  </a:txBody>
                  <a:tcPr/>
                </a:tc>
                <a:extLst>
                  <a:ext uri="{0D108BD9-81ED-4DB2-BD59-A6C34878D82A}">
                    <a16:rowId xmlns:a16="http://schemas.microsoft.com/office/drawing/2014/main" val="1443971347"/>
                  </a:ext>
                </a:extLst>
              </a:tr>
              <a:tr h="642113">
                <a:tc>
                  <a:txBody>
                    <a:bodyPr/>
                    <a:lstStyle/>
                    <a:p>
                      <a:pPr lvl="0">
                        <a:buNone/>
                      </a:pPr>
                      <a:r>
                        <a:rPr lang="en-US" sz="2000" b="0" i="0" u="none" strike="noStrike" noProof="0">
                          <a:solidFill>
                            <a:srgbClr val="333333"/>
                          </a:solidFill>
                          <a:latin typeface="Calibri"/>
                        </a:rPr>
                        <a:t>Unemployment Rate</a:t>
                      </a:r>
                      <a:endParaRPr lang="en-US" err="1"/>
                    </a:p>
                  </a:txBody>
                  <a:tcPr/>
                </a:tc>
                <a:tc>
                  <a:txBody>
                    <a:bodyPr/>
                    <a:lstStyle/>
                    <a:p>
                      <a:pPr lvl="0">
                        <a:buNone/>
                      </a:pPr>
                      <a:r>
                        <a:rPr lang="en-US" sz="2000" b="0" i="0" u="none" strike="noStrike" noProof="0">
                          <a:solidFill>
                            <a:srgbClr val="333333"/>
                          </a:solidFill>
                          <a:latin typeface="Calibri"/>
                        </a:rPr>
                        <a:t>0.05343659</a:t>
                      </a:r>
                    </a:p>
                  </a:txBody>
                  <a:tcPr/>
                </a:tc>
                <a:extLst>
                  <a:ext uri="{0D108BD9-81ED-4DB2-BD59-A6C34878D82A}">
                    <a16:rowId xmlns:a16="http://schemas.microsoft.com/office/drawing/2014/main" val="3716728842"/>
                  </a:ext>
                </a:extLst>
              </a:tr>
            </a:tbl>
          </a:graphicData>
        </a:graphic>
      </p:graphicFrame>
    </p:spTree>
    <p:extLst>
      <p:ext uri="{BB962C8B-B14F-4D97-AF65-F5344CB8AC3E}">
        <p14:creationId xmlns:p14="http://schemas.microsoft.com/office/powerpoint/2010/main" val="1502728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tree&#10;&#10;Description automatically generated">
            <a:extLst>
              <a:ext uri="{FF2B5EF4-FFF2-40B4-BE49-F238E27FC236}">
                <a16:creationId xmlns:a16="http://schemas.microsoft.com/office/drawing/2014/main" id="{3F8A868C-17EA-E62F-482F-8072496E36AE}"/>
              </a:ext>
            </a:extLst>
          </p:cNvPr>
          <p:cNvPicPr>
            <a:picLocks noGrp="1" noChangeAspect="1"/>
          </p:cNvPicPr>
          <p:nvPr>
            <p:ph idx="1"/>
          </p:nvPr>
        </p:nvPicPr>
        <p:blipFill rotWithShape="1">
          <a:blip r:embed="rId2"/>
          <a:srcRect l="1587" r="3804"/>
          <a:stretch/>
        </p:blipFill>
        <p:spPr>
          <a:xfrm>
            <a:off x="184050" y="1005508"/>
            <a:ext cx="7365042" cy="560101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871DE16-9B80-A39B-C427-7386B48FCAB2}"/>
              </a:ext>
            </a:extLst>
          </p:cNvPr>
          <p:cNvSpPr txBox="1"/>
          <p:nvPr/>
        </p:nvSpPr>
        <p:spPr>
          <a:xfrm>
            <a:off x="7765566" y="2404231"/>
            <a:ext cx="41647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Variable Importance for Homeless Family Rate Prediction</a:t>
            </a:r>
            <a:endParaRPr lang="en-US"/>
          </a:p>
        </p:txBody>
      </p:sp>
      <p:graphicFrame>
        <p:nvGraphicFramePr>
          <p:cNvPr id="3" name="Table 2">
            <a:extLst>
              <a:ext uri="{FF2B5EF4-FFF2-40B4-BE49-F238E27FC236}">
                <a16:creationId xmlns:a16="http://schemas.microsoft.com/office/drawing/2014/main" id="{FD52A3ED-9579-D419-336F-587F88C91D9E}"/>
              </a:ext>
            </a:extLst>
          </p:cNvPr>
          <p:cNvGraphicFramePr>
            <a:graphicFrameLocks noGrp="1"/>
          </p:cNvGraphicFramePr>
          <p:nvPr>
            <p:extLst>
              <p:ext uri="{D42A27DB-BD31-4B8C-83A1-F6EECF244321}">
                <p14:modId xmlns:p14="http://schemas.microsoft.com/office/powerpoint/2010/main" val="2280856769"/>
              </p:ext>
            </p:extLst>
          </p:nvPr>
        </p:nvGraphicFramePr>
        <p:xfrm>
          <a:off x="7767743" y="3147483"/>
          <a:ext cx="4190899" cy="2748280"/>
        </p:xfrm>
        <a:graphic>
          <a:graphicData uri="http://schemas.openxmlformats.org/drawingml/2006/table">
            <a:tbl>
              <a:tblPr firstRow="1" bandRow="1">
                <a:tableStyleId>{5C22544A-7EE6-4342-B048-85BDC9FD1C3A}</a:tableStyleId>
              </a:tblPr>
              <a:tblGrid>
                <a:gridCol w="2560319">
                  <a:extLst>
                    <a:ext uri="{9D8B030D-6E8A-4147-A177-3AD203B41FA5}">
                      <a16:colId xmlns:a16="http://schemas.microsoft.com/office/drawing/2014/main" val="1236833000"/>
                    </a:ext>
                  </a:extLst>
                </a:gridCol>
                <a:gridCol w="1630580">
                  <a:extLst>
                    <a:ext uri="{9D8B030D-6E8A-4147-A177-3AD203B41FA5}">
                      <a16:colId xmlns:a16="http://schemas.microsoft.com/office/drawing/2014/main" val="1865777889"/>
                    </a:ext>
                  </a:extLst>
                </a:gridCol>
              </a:tblGrid>
              <a:tr h="370840">
                <a:tc>
                  <a:txBody>
                    <a:bodyPr/>
                    <a:lstStyle/>
                    <a:p>
                      <a:r>
                        <a:rPr lang="en-US"/>
                        <a:t>Variable</a:t>
                      </a:r>
                    </a:p>
                  </a:txBody>
                  <a:tcPr/>
                </a:tc>
                <a:tc>
                  <a:txBody>
                    <a:bodyPr/>
                    <a:lstStyle/>
                    <a:p>
                      <a:r>
                        <a:rPr lang="en-US"/>
                        <a:t>Value</a:t>
                      </a:r>
                    </a:p>
                  </a:txBody>
                  <a:tcPr/>
                </a:tc>
                <a:extLst>
                  <a:ext uri="{0D108BD9-81ED-4DB2-BD59-A6C34878D82A}">
                    <a16:rowId xmlns:a16="http://schemas.microsoft.com/office/drawing/2014/main" val="1719823093"/>
                  </a:ext>
                </a:extLst>
              </a:tr>
              <a:tr h="370840">
                <a:tc>
                  <a:txBody>
                    <a:bodyPr/>
                    <a:lstStyle/>
                    <a:p>
                      <a:pPr lvl="0">
                        <a:buNone/>
                      </a:pPr>
                      <a:r>
                        <a:rPr lang="en-US" sz="2000" b="0" i="0" u="none" strike="noStrike" noProof="0">
                          <a:solidFill>
                            <a:srgbClr val="333333"/>
                          </a:solidFill>
                          <a:latin typeface="Calibri"/>
                        </a:rPr>
                        <a:t>FMR - Studio</a:t>
                      </a:r>
                      <a:endParaRPr lang="en-US" err="1"/>
                    </a:p>
                  </a:txBody>
                  <a:tcPr/>
                </a:tc>
                <a:tc>
                  <a:txBody>
                    <a:bodyPr/>
                    <a:lstStyle/>
                    <a:p>
                      <a:r>
                        <a:rPr lang="en-US"/>
                        <a:t>0.</a:t>
                      </a:r>
                      <a:r>
                        <a:rPr lang="en-US" sz="2000" b="0" i="0" u="none" strike="noStrike" noProof="0">
                          <a:solidFill>
                            <a:srgbClr val="333333"/>
                          </a:solidFill>
                          <a:latin typeface="Calibri"/>
                        </a:rPr>
                        <a:t>95772948</a:t>
                      </a:r>
                      <a:endParaRPr lang="en-US"/>
                    </a:p>
                  </a:txBody>
                  <a:tcPr/>
                </a:tc>
                <a:extLst>
                  <a:ext uri="{0D108BD9-81ED-4DB2-BD59-A6C34878D82A}">
                    <a16:rowId xmlns:a16="http://schemas.microsoft.com/office/drawing/2014/main" val="1546979769"/>
                  </a:ext>
                </a:extLst>
              </a:tr>
              <a:tr h="370840">
                <a:tc>
                  <a:txBody>
                    <a:bodyPr/>
                    <a:lstStyle/>
                    <a:p>
                      <a:pPr lvl="0">
                        <a:buNone/>
                      </a:pPr>
                      <a:r>
                        <a:rPr lang="en-US" sz="2000" b="0" i="0" u="none" strike="noStrike" noProof="0">
                          <a:solidFill>
                            <a:srgbClr val="333333"/>
                          </a:solidFill>
                          <a:latin typeface="Calibri"/>
                        </a:rPr>
                        <a:t>MGR - Studio</a:t>
                      </a:r>
                      <a:endParaRPr lang="en-US" err="1"/>
                    </a:p>
                  </a:txBody>
                  <a:tcPr/>
                </a:tc>
                <a:tc>
                  <a:txBody>
                    <a:bodyPr/>
                    <a:lstStyle/>
                    <a:p>
                      <a:r>
                        <a:rPr lang="en-US"/>
                        <a:t>0.</a:t>
                      </a:r>
                      <a:r>
                        <a:rPr lang="en-US" sz="2000" b="0" i="0" u="none" strike="noStrike" noProof="0">
                          <a:solidFill>
                            <a:srgbClr val="333333"/>
                          </a:solidFill>
                          <a:latin typeface="Calibri"/>
                        </a:rPr>
                        <a:t>78240228</a:t>
                      </a:r>
                      <a:endParaRPr lang="en-US"/>
                    </a:p>
                  </a:txBody>
                  <a:tcPr/>
                </a:tc>
                <a:extLst>
                  <a:ext uri="{0D108BD9-81ED-4DB2-BD59-A6C34878D82A}">
                    <a16:rowId xmlns:a16="http://schemas.microsoft.com/office/drawing/2014/main" val="2393120157"/>
                  </a:ext>
                </a:extLst>
              </a:tr>
              <a:tr h="370840">
                <a:tc>
                  <a:txBody>
                    <a:bodyPr/>
                    <a:lstStyle/>
                    <a:p>
                      <a:pPr lvl="0">
                        <a:buNone/>
                      </a:pPr>
                      <a:r>
                        <a:rPr lang="en-US" sz="2000" b="0" i="0" u="none" strike="noStrike" noProof="0">
                          <a:solidFill>
                            <a:srgbClr val="333333"/>
                          </a:solidFill>
                          <a:latin typeface="Calibri"/>
                        </a:rPr>
                        <a:t>Minimum Wage</a:t>
                      </a:r>
                      <a:endParaRPr lang="en-US" err="1"/>
                    </a:p>
                  </a:txBody>
                  <a:tcPr/>
                </a:tc>
                <a:tc>
                  <a:txBody>
                    <a:bodyPr/>
                    <a:lstStyle/>
                    <a:p>
                      <a:r>
                        <a:rPr lang="en-US"/>
                        <a:t>0.</a:t>
                      </a:r>
                      <a:r>
                        <a:rPr lang="en-US" sz="2000" b="0" i="0" u="none" strike="noStrike" noProof="0">
                          <a:solidFill>
                            <a:srgbClr val="333333"/>
                          </a:solidFill>
                          <a:latin typeface="Calibri"/>
                        </a:rPr>
                        <a:t>31460408</a:t>
                      </a:r>
                      <a:endParaRPr lang="en-US"/>
                    </a:p>
                  </a:txBody>
                  <a:tcPr/>
                </a:tc>
                <a:extLst>
                  <a:ext uri="{0D108BD9-81ED-4DB2-BD59-A6C34878D82A}">
                    <a16:rowId xmlns:a16="http://schemas.microsoft.com/office/drawing/2014/main" val="2877941799"/>
                  </a:ext>
                </a:extLst>
              </a:tr>
              <a:tr h="370840">
                <a:tc>
                  <a:txBody>
                    <a:bodyPr/>
                    <a:lstStyle/>
                    <a:p>
                      <a:pPr lvl="0">
                        <a:buNone/>
                      </a:pPr>
                      <a:r>
                        <a:rPr lang="en-US" sz="2000" b="0" i="0" u="none" strike="noStrike" noProof="0">
                          <a:solidFill>
                            <a:srgbClr val="333333"/>
                          </a:solidFill>
                          <a:latin typeface="Calibri"/>
                        </a:rPr>
                        <a:t>Median Income</a:t>
                      </a:r>
                      <a:endParaRPr lang="en-US" err="1"/>
                    </a:p>
                  </a:txBody>
                  <a:tcPr/>
                </a:tc>
                <a:tc>
                  <a:txBody>
                    <a:bodyPr/>
                    <a:lstStyle/>
                    <a:p>
                      <a:r>
                        <a:rPr lang="en-US"/>
                        <a:t>0.</a:t>
                      </a:r>
                      <a:r>
                        <a:rPr lang="en-US" sz="2000" b="0" i="0" u="none" strike="noStrike" noProof="0">
                          <a:solidFill>
                            <a:srgbClr val="333333"/>
                          </a:solidFill>
                          <a:latin typeface="Calibri"/>
                        </a:rPr>
                        <a:t>18733503</a:t>
                      </a:r>
                      <a:endParaRPr lang="en-US"/>
                    </a:p>
                  </a:txBody>
                  <a:tcPr/>
                </a:tc>
                <a:extLst>
                  <a:ext uri="{0D108BD9-81ED-4DB2-BD59-A6C34878D82A}">
                    <a16:rowId xmlns:a16="http://schemas.microsoft.com/office/drawing/2014/main" val="3068469995"/>
                  </a:ext>
                </a:extLst>
              </a:tr>
              <a:tr h="370840">
                <a:tc>
                  <a:txBody>
                    <a:bodyPr/>
                    <a:lstStyle/>
                    <a:p>
                      <a:pPr lvl="0">
                        <a:buNone/>
                      </a:pPr>
                      <a:r>
                        <a:rPr lang="en-US" sz="2000" b="0" i="0" u="none" strike="noStrike" noProof="0">
                          <a:solidFill>
                            <a:srgbClr val="333333"/>
                          </a:solidFill>
                          <a:latin typeface="Calibri"/>
                        </a:rPr>
                        <a:t>Poverty Rate</a:t>
                      </a:r>
                      <a:endParaRPr lang="en-US" err="1"/>
                    </a:p>
                  </a:txBody>
                  <a:tcPr/>
                </a:tc>
                <a:tc>
                  <a:txBody>
                    <a:bodyPr/>
                    <a:lstStyle/>
                    <a:p>
                      <a:r>
                        <a:rPr lang="en-US"/>
                        <a:t>0.</a:t>
                      </a:r>
                      <a:r>
                        <a:rPr lang="en-US" sz="2000" b="0" i="0" u="none" strike="noStrike" noProof="0">
                          <a:solidFill>
                            <a:srgbClr val="333333"/>
                          </a:solidFill>
                          <a:latin typeface="Calibri"/>
                        </a:rPr>
                        <a:t>05364333</a:t>
                      </a:r>
                      <a:endParaRPr lang="en-US"/>
                    </a:p>
                  </a:txBody>
                  <a:tcPr/>
                </a:tc>
                <a:extLst>
                  <a:ext uri="{0D108BD9-81ED-4DB2-BD59-A6C34878D82A}">
                    <a16:rowId xmlns:a16="http://schemas.microsoft.com/office/drawing/2014/main" val="1963540031"/>
                  </a:ext>
                </a:extLst>
              </a:tr>
              <a:tr h="370840">
                <a:tc>
                  <a:txBody>
                    <a:bodyPr/>
                    <a:lstStyle/>
                    <a:p>
                      <a:pPr lvl="0">
                        <a:buNone/>
                      </a:pPr>
                      <a:r>
                        <a:rPr lang="en-US" sz="2000" b="0" i="0" u="none" strike="noStrike" noProof="0">
                          <a:solidFill>
                            <a:srgbClr val="333333"/>
                          </a:solidFill>
                          <a:latin typeface="Calibri"/>
                        </a:rPr>
                        <a:t>Unemployment Rate </a:t>
                      </a:r>
                      <a:endParaRPr lang="en-US"/>
                    </a:p>
                  </a:txBody>
                  <a:tcPr/>
                </a:tc>
                <a:tc>
                  <a:txBody>
                    <a:bodyPr/>
                    <a:lstStyle/>
                    <a:p>
                      <a:r>
                        <a:rPr lang="en-US"/>
                        <a:t>0.</a:t>
                      </a:r>
                      <a:r>
                        <a:rPr lang="en-US" sz="2000" b="0" i="0" u="none" strike="noStrike" noProof="0">
                          <a:solidFill>
                            <a:srgbClr val="333333"/>
                          </a:solidFill>
                          <a:latin typeface="Calibri"/>
                        </a:rPr>
                        <a:t>02664021</a:t>
                      </a:r>
                      <a:endParaRPr lang="en-US"/>
                    </a:p>
                  </a:txBody>
                  <a:tcPr/>
                </a:tc>
                <a:extLst>
                  <a:ext uri="{0D108BD9-81ED-4DB2-BD59-A6C34878D82A}">
                    <a16:rowId xmlns:a16="http://schemas.microsoft.com/office/drawing/2014/main" val="2725454488"/>
                  </a:ext>
                </a:extLst>
              </a:tr>
            </a:tbl>
          </a:graphicData>
        </a:graphic>
      </p:graphicFrame>
      <p:sp>
        <p:nvSpPr>
          <p:cNvPr id="6" name="TextBox 5">
            <a:extLst>
              <a:ext uri="{FF2B5EF4-FFF2-40B4-BE49-F238E27FC236}">
                <a16:creationId xmlns:a16="http://schemas.microsoft.com/office/drawing/2014/main" id="{C8556BD6-A3B4-629D-848A-BD317EB2D4B6}"/>
              </a:ext>
            </a:extLst>
          </p:cNvPr>
          <p:cNvSpPr txBox="1"/>
          <p:nvPr/>
        </p:nvSpPr>
        <p:spPr>
          <a:xfrm>
            <a:off x="-9072" y="258535"/>
            <a:ext cx="12206210" cy="523220"/>
          </a:xfrm>
          <a:prstGeom prst="rect">
            <a:avLst/>
          </a:prstGeom>
          <a:solidFill>
            <a:schemeClr val="tx1">
              <a:lumMod val="65000"/>
              <a:lumOff val="3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alibri"/>
                <a:ea typeface="Calibri"/>
                <a:cs typeface="Calibri Light"/>
              </a:rPr>
              <a:t>Understanding Predictive Insights for Homelessness Rates</a:t>
            </a:r>
            <a:endParaRPr lang="en-US" sz="2800">
              <a:solidFill>
                <a:schemeClr val="bg1"/>
              </a:solidFill>
              <a:latin typeface="Calibri"/>
              <a:ea typeface="Calibri"/>
              <a:cs typeface="Calibri Light"/>
            </a:endParaRPr>
          </a:p>
        </p:txBody>
      </p:sp>
    </p:spTree>
    <p:extLst>
      <p:ext uri="{BB962C8B-B14F-4D97-AF65-F5344CB8AC3E}">
        <p14:creationId xmlns:p14="http://schemas.microsoft.com/office/powerpoint/2010/main" val="19035152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2761ec8-7198-4440-bea0-e9dd2af28b51}" enabled="1" method="Standard" siteId="{73e15cf5-5dbb-46af-a862-753916269d73}"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1456</Words>
  <Application>Microsoft Office PowerPoint</Application>
  <PresentationFormat>Widescreen</PresentationFormat>
  <Paragraphs>198</Paragraphs>
  <Slides>16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Homeless Trends: A Data-Driven Exploration</vt:lpstr>
      <vt:lpstr>PowerPoint Presentation</vt:lpstr>
      <vt:lpstr>Datasets</vt:lpstr>
      <vt:lpstr>Variables</vt:lpstr>
      <vt:lpstr>PowerPoint Presentation</vt:lpstr>
      <vt:lpstr>PowerPoint Presentation</vt:lpstr>
      <vt:lpstr>PowerPoint Presentation</vt:lpstr>
      <vt:lpstr>PowerPoint Presentation</vt:lpstr>
      <vt:lpstr>PowerPoint Presentation</vt:lpstr>
      <vt:lpstr>Random Forest Model</vt:lpstr>
      <vt:lpstr>Model Performance</vt:lpstr>
      <vt:lpstr>Predicted vs Actual Rates</vt:lpstr>
      <vt:lpstr>Time Series Regression | Individual Homeless Rates and Independent Variables </vt:lpstr>
      <vt:lpstr>Time Series Regression |Family Homeless Rates and Independent Variables </vt:lpstr>
      <vt:lpstr> Results and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Archana Tata</dc:creator>
  <cp:lastModifiedBy>Archana Tata</cp:lastModifiedBy>
  <cp:revision>2</cp:revision>
  <dcterms:created xsi:type="dcterms:W3CDTF">2023-11-20T20:25:07Z</dcterms:created>
  <dcterms:modified xsi:type="dcterms:W3CDTF">2024-03-22T16:01:03Z</dcterms:modified>
</cp:coreProperties>
</file>